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Lst>
  <p:notesMasterIdLst>
    <p:notesMasterId r:id="rId34"/>
  </p:notesMasterIdLst>
  <p:sldIdLst>
    <p:sldId id="256" r:id="rId6"/>
    <p:sldId id="257" r:id="rId7"/>
    <p:sldId id="258" r:id="rId8"/>
    <p:sldId id="259" r:id="rId9"/>
    <p:sldId id="260" r:id="rId10"/>
    <p:sldId id="275" r:id="rId11"/>
    <p:sldId id="261" r:id="rId12"/>
    <p:sldId id="262" r:id="rId13"/>
    <p:sldId id="263" r:id="rId14"/>
    <p:sldId id="282" r:id="rId15"/>
    <p:sldId id="271" r:id="rId16"/>
    <p:sldId id="264" r:id="rId17"/>
    <p:sldId id="265" r:id="rId18"/>
    <p:sldId id="266" r:id="rId19"/>
    <p:sldId id="267" r:id="rId20"/>
    <p:sldId id="276" r:id="rId21"/>
    <p:sldId id="281" r:id="rId22"/>
    <p:sldId id="268" r:id="rId23"/>
    <p:sldId id="269" r:id="rId24"/>
    <p:sldId id="270" r:id="rId25"/>
    <p:sldId id="280" r:id="rId26"/>
    <p:sldId id="283" r:id="rId27"/>
    <p:sldId id="277" r:id="rId28"/>
    <p:sldId id="278" r:id="rId29"/>
    <p:sldId id="279" r:id="rId30"/>
    <p:sldId id="272" r:id="rId31"/>
    <p:sldId id="273" r:id="rId32"/>
    <p:sldId id="274" r:id="rId33"/>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70" autoAdjust="0"/>
  </p:normalViewPr>
  <p:slideViewPr>
    <p:cSldViewPr>
      <p:cViewPr varScale="1">
        <p:scale>
          <a:sx n="80" d="100"/>
          <a:sy n="80" d="100"/>
        </p:scale>
        <p:origin x="802" y="67"/>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6146"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6147" name="Rectangle 3"/>
          <p:cNvSpPr>
            <a:spLocks noGrp="1" noRot="1" noChangeAspect="1" noChangeArrowheads="1"/>
          </p:cNvSpPr>
          <p:nvPr>
            <p:ph type="sldImg"/>
          </p:nvPr>
        </p:nvSpPr>
        <p:spPr bwMode="auto">
          <a:xfrm>
            <a:off x="-11798300" y="-11796713"/>
            <a:ext cx="11795125" cy="1248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8" name="Rectangle 4"/>
          <p:cNvSpPr>
            <a:spLocks noGrp="1" noChangeArrowheads="1"/>
          </p:cNvSpPr>
          <p:nvPr>
            <p:ph type="body"/>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Tree>
    <p:extLst>
      <p:ext uri="{BB962C8B-B14F-4D97-AF65-F5344CB8AC3E}">
        <p14:creationId xmlns:p14="http://schemas.microsoft.com/office/powerpoint/2010/main" val="2038140339"/>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Doing masters by research</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ea typeface="Microsoft YaHei" panose="020B0503020204020204" pitchFamily="34" charset="-122"/>
              </a:rPr>
              <a:t>Avn</a:t>
            </a:r>
            <a:r>
              <a:rPr lang="en-ZA" altLang="en-US" dirty="0" smtClean="0">
                <a:ea typeface="Microsoft YaHei" panose="020B0503020204020204" pitchFamily="34" charset="-122"/>
              </a:rPr>
              <a:t> supervisor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Jan </a:t>
            </a:r>
            <a:r>
              <a:rPr lang="en-ZA" altLang="en-US" dirty="0" err="1" smtClean="0">
                <a:ea typeface="Microsoft YaHei" panose="020B0503020204020204" pitchFamily="34" charset="-122"/>
              </a:rPr>
              <a:t>Vlok</a:t>
            </a:r>
            <a:r>
              <a:rPr lang="en-ZA" altLang="en-US" dirty="0" smtClean="0">
                <a:ea typeface="Microsoft YaHei" panose="020B0503020204020204" pitchFamily="34" charset="-122"/>
              </a:rPr>
              <a:t> botanist lot of </a:t>
            </a:r>
            <a:r>
              <a:rPr lang="en-ZA" altLang="en-US" dirty="0" err="1" smtClean="0">
                <a:ea typeface="Microsoft YaHei" panose="020B0503020204020204" pitchFamily="34" charset="-122"/>
              </a:rPr>
              <a:t>exp</a:t>
            </a:r>
            <a:r>
              <a:rPr lang="en-ZA" altLang="en-US" dirty="0" smtClean="0">
                <a:ea typeface="Microsoft YaHei" panose="020B0503020204020204" pitchFamily="34" charset="-122"/>
              </a:rPr>
              <a:t> in my study area</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0:25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161199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None of the available NGI imagery satisfies the calibration </a:t>
            </a:r>
            <a:r>
              <a:rPr lang="en-ZA" altLang="en-US" dirty="0" err="1" smtClean="0">
                <a:latin typeface="Calibri" panose="020F0502020204030204" pitchFamily="34" charset="0"/>
                <a:ea typeface="Microsoft YaHei" panose="020B0503020204020204" pitchFamily="34" charset="-122"/>
              </a:rPr>
              <a:t>req's</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0:40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in study area, there are also inconsistencies within jobs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Work to reverse-engineer 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but not possible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NGI data potentially valuable </a:t>
            </a:r>
            <a:r>
              <a:rPr lang="en-ZA" altLang="en-US" dirty="0" err="1">
                <a:latin typeface="Calibri" panose="020F0502020204030204" pitchFamily="34" charset="0"/>
                <a:ea typeface="Microsoft YaHei" panose="020B0503020204020204" pitchFamily="34" charset="-122"/>
              </a:rPr>
              <a:t>src</a:t>
            </a:r>
            <a:r>
              <a:rPr lang="en-ZA" altLang="en-US" dirty="0">
                <a:latin typeface="Calibri" panose="020F0502020204030204" pitchFamily="34" charset="0"/>
                <a:ea typeface="Microsoft YaHei" panose="020B0503020204020204" pitchFamily="34" charset="-122"/>
              </a:rPr>
              <a:t> of info if calibrated</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there are also inconsistencies within jobs</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0:50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0656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Figure show example results. </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RH </a:t>
            </a:r>
            <a:r>
              <a:rPr lang="en-ZA" altLang="en-US" dirty="0">
                <a:latin typeface="Calibri" panose="020F0502020204030204" pitchFamily="34" charset="0"/>
                <a:ea typeface="Microsoft YaHei" panose="020B0503020204020204" pitchFamily="34" charset="-122"/>
              </a:rPr>
              <a:t>images display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that a </a:t>
            </a:r>
            <a:r>
              <a:rPr lang="en-ZA" altLang="en-US" dirty="0" err="1">
                <a:latin typeface="Calibri" panose="020F0502020204030204" pitchFamily="34" charset="0"/>
                <a:ea typeface="Microsoft YaHei" panose="020B0503020204020204" pitchFamily="34" charset="-122"/>
              </a:rPr>
              <a:t>pix</a:t>
            </a:r>
            <a:r>
              <a:rPr lang="en-ZA" altLang="en-US" dirty="0">
                <a:latin typeface="Calibri" panose="020F0502020204030204" pitchFamily="34" charset="0"/>
                <a:ea typeface="Microsoft YaHei" panose="020B0503020204020204" pitchFamily="34" charset="-122"/>
              </a:rPr>
              <a:t> is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(white = 100%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black 0%).  Have checked with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that these images are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thicket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60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763337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NGI processing damages information in a way that leaves reflectance info </a:t>
            </a:r>
            <a:r>
              <a:rPr lang="en-ZA" altLang="en-US" dirty="0" err="1">
                <a:latin typeface="Calibri" panose="020F0502020204030204" pitchFamily="34" charset="0"/>
                <a:ea typeface="Microsoft YaHei" panose="020B0503020204020204" pitchFamily="34" charset="-122"/>
              </a:rPr>
              <a:t>unretrievable</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Most of my time spent on this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Because none of available formats met </a:t>
            </a:r>
            <a:r>
              <a:rPr lang="en-ZA" altLang="en-US" dirty="0" err="1">
                <a:latin typeface="Calibri" panose="020F0502020204030204" pitchFamily="34" charset="0"/>
                <a:ea typeface="Microsoft YaHei" panose="020B0503020204020204" pitchFamily="34" charset="-122"/>
              </a:rPr>
              <a:t>calinbration</a:t>
            </a:r>
            <a:r>
              <a:rPr lang="en-ZA" altLang="en-US" dirty="0">
                <a:latin typeface="Calibri" panose="020F0502020204030204" pitchFamily="34" charset="0"/>
                <a:ea typeface="Microsoft YaHei" panose="020B0503020204020204" pitchFamily="34" charset="-122"/>
              </a:rPr>
              <a:t> </a:t>
            </a:r>
            <a:r>
              <a:rPr lang="en-ZA" altLang="en-US" dirty="0" err="1">
                <a:latin typeface="Calibri" panose="020F0502020204030204" pitchFamily="34" charset="0"/>
                <a:ea typeface="Microsoft YaHei" panose="020B0503020204020204" pitchFamily="34" charset="-122"/>
              </a:rPr>
              <a:t>req's</a:t>
            </a:r>
            <a:r>
              <a:rPr lang="en-ZA" altLang="en-US" dirty="0">
                <a:latin typeface="Calibri" panose="020F0502020204030204" pitchFamily="34" charset="0"/>
                <a:ea typeface="Microsoft YaHei" panose="020B0503020204020204" pitchFamily="34" charset="-122"/>
              </a:rPr>
              <a:t> I have been working on my own technique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Images show </a:t>
            </a:r>
            <a:r>
              <a:rPr lang="en-ZA" altLang="en-US" dirty="0" err="1">
                <a:latin typeface="Calibri" panose="020F0502020204030204" pitchFamily="34" charset="0"/>
                <a:ea typeface="Microsoft YaHei" panose="020B0503020204020204" pitchFamily="34" charset="-122"/>
              </a:rPr>
              <a:t>arcmap</a:t>
            </a:r>
            <a:r>
              <a:rPr lang="en-ZA" altLang="en-US" dirty="0">
                <a:latin typeface="Calibri" panose="020F0502020204030204" pitchFamily="34" charset="0"/>
                <a:ea typeface="Microsoft YaHei" panose="020B0503020204020204" pitchFamily="34" charset="-122"/>
              </a:rPr>
              <a:t> colour corrected </a:t>
            </a:r>
            <a:r>
              <a:rPr lang="en-ZA" altLang="en-US" dirty="0" err="1">
                <a:latin typeface="Calibri" panose="020F0502020204030204" pitchFamily="34" charset="0"/>
                <a:ea typeface="Microsoft YaHei" panose="020B0503020204020204" pitchFamily="34" charset="-122"/>
              </a:rPr>
              <a:t>mosiac</a:t>
            </a:r>
            <a:r>
              <a:rPr lang="en-ZA" altLang="en-US" dirty="0">
                <a:latin typeface="Calibri" panose="020F0502020204030204" pitchFamily="34" charset="0"/>
                <a:ea typeface="Microsoft YaHei" panose="020B0503020204020204" pitchFamily="34" charset="-122"/>
              </a:rPr>
              <a:t>.  Dodging to colour surface based on MODIS image.  (“I would guess it is fitting a plane through the colour of the MODIS image and doing a white balance per image on the </a:t>
            </a:r>
            <a:r>
              <a:rPr lang="en-ZA" altLang="en-US" dirty="0" err="1">
                <a:latin typeface="Calibri" panose="020F0502020204030204" pitchFamily="34" charset="0"/>
                <a:ea typeface="Microsoft YaHei" panose="020B0503020204020204" pitchFamily="34" charset="-122"/>
              </a:rPr>
              <a:t>mosiac</a:t>
            </a:r>
            <a:r>
              <a:rPr lang="en-ZA" altLang="en-US" dirty="0">
                <a:latin typeface="Calibri" panose="020F0502020204030204" pitchFamily="34" charset="0"/>
                <a:ea typeface="Microsoft YaHei" panose="020B0503020204020204" pitchFamily="34" charset="-122"/>
              </a:rPr>
              <a:t> to achieve a similar plane for the mosaic but on an average colour per image basis.”)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1.15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6922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Correcting for camera effects</a:t>
            </a:r>
          </a:p>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The left hand image shows the imagery available from NGI which has had the LUT and dodging applied to it.  The right hand image is a mosaic from the recently processed raw imagery.  It is apparent that significant colour information has been smoothed or flattened out of the NGI mosaic relative to the raw mosaic.  Hopefully the improved colour variance in the raw mosaic will assist in distinguishing </a:t>
            </a:r>
            <a:r>
              <a:rPr lang="en-ZA" altLang="en-US" i="1">
                <a:latin typeface="Calibri" panose="020F0502020204030204" pitchFamily="34" charset="0"/>
                <a:ea typeface="Microsoft YaHei" panose="020B0503020204020204" pitchFamily="34" charset="-122"/>
              </a:rPr>
              <a:t>P. afra</a:t>
            </a:r>
            <a:r>
              <a:rPr lang="en-ZA" altLang="en-US">
                <a:latin typeface="Calibri" panose="020F0502020204030204" pitchFamily="34" charset="0"/>
                <a:ea typeface="Microsoft YaHei" panose="020B0503020204020204" pitchFamily="34" charset="-122"/>
              </a:rPr>
              <a:t> from the background vegetation.  One can also see differences in intensity between adjacent images in the raw mosaic.  This is due to the images being taken with different exposure times and to BRDF (Bidirectional Reflectance Distribution Function) effects.  The BRDF effects can be seen in more detail in Figure 2 which shows a single image that has been intensity stretched.  The “hot-spot” reflection from the sun is clearly visible in the bottom left.</a:t>
            </a:r>
          </a:p>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1:00</a:t>
            </a:r>
          </a:p>
        </p:txBody>
      </p:sp>
    </p:spTree>
    <p:extLst>
      <p:ext uri="{BB962C8B-B14F-4D97-AF65-F5344CB8AC3E}">
        <p14:creationId xmlns:p14="http://schemas.microsoft.com/office/powerpoint/2010/main" val="233854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After correcting for camera effects and </a:t>
            </a:r>
            <a:r>
              <a:rPr lang="en-ZA" altLang="en-US" dirty="0" err="1">
                <a:ea typeface="Microsoft YaHei" panose="020B0503020204020204" pitchFamily="34" charset="-122"/>
              </a:rPr>
              <a:t>orthrectifying</a:t>
            </a:r>
            <a:r>
              <a:rPr lang="en-ZA" altLang="en-US" dirty="0">
                <a:ea typeface="Microsoft YaHei" panose="020B0503020204020204" pitchFamily="34" charset="-122"/>
              </a:rPr>
              <a:t>, one needs to calibrate for lighting and colour variations.  Occur due to viewing geometry and ground cover</a:t>
            </a:r>
            <a:r>
              <a:rPr lang="en-ZA" altLang="en-US" dirty="0" smtClean="0">
                <a:ea typeface="Microsoft YaHei" panose="020B0503020204020204" pitchFamily="34" charset="-122"/>
              </a:rPr>
              <a:t>.  BRDF describes how colour of an object or ground cover</a:t>
            </a:r>
            <a:r>
              <a:rPr lang="en-ZA" altLang="en-US" baseline="0" dirty="0" smtClean="0">
                <a:ea typeface="Microsoft YaHei" panose="020B0503020204020204" pitchFamily="34" charset="-122"/>
              </a:rPr>
              <a:t> </a:t>
            </a:r>
            <a:r>
              <a:rPr lang="en-ZA" altLang="en-US" dirty="0" smtClean="0">
                <a:ea typeface="Microsoft YaHei" panose="020B0503020204020204" pitchFamily="34" charset="-122"/>
              </a:rPr>
              <a:t>changes with sun</a:t>
            </a:r>
            <a:r>
              <a:rPr lang="en-ZA" altLang="en-US" baseline="0" dirty="0" smtClean="0">
                <a:ea typeface="Microsoft YaHei" panose="020B0503020204020204" pitchFamily="34" charset="-122"/>
              </a:rPr>
              <a:t> and camera angle.  Structurally complex objects like veg can change quite sig with view geom.</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And atmospheric correction, scattering, absorption.  A lot of my time was spent on this problem.</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Existing techniques</a:t>
            </a:r>
            <a:r>
              <a:rPr lang="en-ZA" altLang="en-US" baseline="0" dirty="0" smtClean="0">
                <a:ea typeface="Microsoft YaHei" panose="020B0503020204020204" pitchFamily="34" charset="-122"/>
              </a:rPr>
              <a:t> explicitly correct for BRDF &amp; atmosphere &amp; adjust for continuity between mosaic images.  Models, assumptions, complexities, time-consuming optimisation, sometimes vicarious </a:t>
            </a:r>
            <a:r>
              <a:rPr lang="en-ZA" altLang="en-US" baseline="0" dirty="0" err="1" smtClean="0">
                <a:ea typeface="Microsoft YaHei" panose="020B0503020204020204" pitchFamily="34" charset="-122"/>
              </a:rPr>
              <a:t>calib</a:t>
            </a:r>
            <a:r>
              <a:rPr lang="en-ZA" altLang="en-US" baseline="0" dirty="0" smtClean="0">
                <a:ea typeface="Microsoft YaHei" panose="020B0503020204020204" pitchFamily="34" charset="-122"/>
              </a:rPr>
              <a:t>, real spectral </a:t>
            </a:r>
            <a:r>
              <a:rPr lang="en-ZA" altLang="en-US" baseline="0" dirty="0" err="1" smtClean="0">
                <a:ea typeface="Microsoft YaHei" panose="020B0503020204020204" pitchFamily="34" charset="-122"/>
              </a:rPr>
              <a:t>meas</a:t>
            </a:r>
            <a:r>
              <a:rPr lang="en-ZA" altLang="en-US" baseline="0" dirty="0" smtClean="0">
                <a:ea typeface="Microsoft YaHei" panose="020B0503020204020204" pitchFamily="34" charset="-122"/>
              </a:rPr>
              <a:t> on ground.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Existing tech’s were not favoured due to time &amp; complex theoretical models of BRDF and impossibility of vicarious </a:t>
            </a:r>
            <a:r>
              <a:rPr lang="en-ZA" altLang="en-US" baseline="0" dirty="0" err="1" smtClean="0">
                <a:ea typeface="Microsoft YaHei" panose="020B0503020204020204" pitchFamily="34" charset="-122"/>
              </a:rPr>
              <a:t>meas</a:t>
            </a:r>
            <a:r>
              <a:rPr lang="en-ZA" altLang="en-US" baseline="0" dirty="0" smtClean="0">
                <a:ea typeface="Microsoft YaHei" panose="020B0503020204020204" pitchFamily="34" charset="-122"/>
              </a:rPr>
              <a:t> so we devised our own tech based on concept of X </a:t>
            </a:r>
            <a:r>
              <a:rPr lang="en-ZA" altLang="en-US" baseline="0" dirty="0" err="1" smtClean="0">
                <a:ea typeface="Microsoft YaHei" panose="020B0503020204020204" pitchFamily="34" charset="-122"/>
              </a:rPr>
              <a:t>Calib</a:t>
            </a:r>
            <a:r>
              <a:rPr lang="en-ZA" altLang="en-US" baseline="0" dirty="0" smtClean="0">
                <a:ea typeface="Microsoft YaHei" panose="020B0503020204020204" pitchFamily="34" charset="-122"/>
              </a:rPr>
              <a:t> which instead of models or BRDF </a:t>
            </a:r>
            <a:r>
              <a:rPr lang="en-ZA" altLang="en-US" baseline="0" dirty="0" err="1" smtClean="0">
                <a:ea typeface="Microsoft YaHei" panose="020B0503020204020204" pitchFamily="34" charset="-122"/>
              </a:rPr>
              <a:t>etc</a:t>
            </a:r>
            <a:r>
              <a:rPr lang="en-ZA" altLang="en-US" baseline="0" dirty="0" smtClean="0">
                <a:ea typeface="Microsoft YaHei" panose="020B0503020204020204" pitchFamily="34" charset="-122"/>
              </a:rPr>
              <a:t> </a:t>
            </a:r>
            <a:r>
              <a:rPr lang="en-ZA" altLang="en-US" dirty="0" smtClean="0">
                <a:ea typeface="Microsoft YaHei" panose="020B0503020204020204" pitchFamily="34" charset="-122"/>
              </a:rPr>
              <a:t>uses </a:t>
            </a:r>
            <a:r>
              <a:rPr lang="en-ZA" altLang="en-US" dirty="0">
                <a:ea typeface="Microsoft YaHei" panose="020B0503020204020204" pitchFamily="34" charset="-122"/>
              </a:rPr>
              <a:t>known well calibrated </a:t>
            </a:r>
            <a:r>
              <a:rPr lang="en-ZA" altLang="en-US" dirty="0" smtClean="0">
                <a:ea typeface="Microsoft YaHei" panose="020B0503020204020204" pitchFamily="34" charset="-122"/>
              </a:rPr>
              <a:t>ref ,.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Spatially varying </a:t>
            </a:r>
            <a:r>
              <a:rPr lang="en-ZA" altLang="en-US" dirty="0" err="1" smtClean="0">
                <a:ea typeface="Microsoft YaHei" panose="020B0503020204020204" pitchFamily="34" charset="-122"/>
              </a:rPr>
              <a:t>lin</a:t>
            </a:r>
            <a:r>
              <a:rPr lang="en-ZA" altLang="en-US" dirty="0" smtClean="0">
                <a:ea typeface="Microsoft YaHei" panose="020B0503020204020204" pitchFamily="34" charset="-122"/>
              </a:rPr>
              <a:t> model fitted </a:t>
            </a:r>
            <a:r>
              <a:rPr lang="en-ZA" altLang="en-US" dirty="0" err="1" smtClean="0">
                <a:ea typeface="Microsoft YaHei" panose="020B0503020204020204" pitchFamily="34" charset="-122"/>
              </a:rPr>
              <a:t>betw</a:t>
            </a:r>
            <a:r>
              <a:rPr lang="en-ZA" altLang="en-US" dirty="0" smtClean="0">
                <a:ea typeface="Microsoft YaHei" panose="020B0503020204020204" pitchFamily="34" charset="-122"/>
              </a:rPr>
              <a:t> this and aerial images</a:t>
            </a:r>
            <a:r>
              <a:rPr lang="en-ZA" altLang="en-US" baseline="0" dirty="0" smtClean="0">
                <a:ea typeface="Microsoft YaHei" panose="020B0503020204020204" pitchFamily="34" charset="-122"/>
              </a:rPr>
              <a:t> and applied to aerial images. Model is much </a:t>
            </a:r>
            <a:r>
              <a:rPr lang="en-ZA" altLang="en-US" dirty="0" smtClean="0">
                <a:ea typeface="Microsoft YaHei" panose="020B0503020204020204" pitchFamily="34" charset="-122"/>
              </a:rPr>
              <a:t>lower res than NGI, assumed BRDF</a:t>
            </a:r>
            <a:r>
              <a:rPr lang="en-ZA" altLang="en-US" baseline="0" dirty="0" smtClean="0">
                <a:ea typeface="Microsoft YaHei" panose="020B0503020204020204" pitchFamily="34" charset="-122"/>
              </a:rPr>
              <a:t> </a:t>
            </a:r>
            <a:r>
              <a:rPr lang="en-ZA" altLang="en-US" baseline="0" dirty="0" err="1" smtClean="0">
                <a:ea typeface="Microsoft YaHei" panose="020B0503020204020204" pitchFamily="34" charset="-122"/>
              </a:rPr>
              <a:t>etc</a:t>
            </a:r>
            <a:r>
              <a:rPr lang="en-ZA" altLang="en-US" baseline="0" dirty="0" smtClean="0">
                <a:ea typeface="Microsoft YaHei" panose="020B0503020204020204" pitchFamily="34" charset="-122"/>
              </a:rPr>
              <a:t> change slowly.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This way only adjustment is </a:t>
            </a:r>
            <a:r>
              <a:rPr lang="en-ZA" altLang="en-US" baseline="0" dirty="0" err="1" smtClean="0">
                <a:ea typeface="Microsoft YaHei" panose="020B0503020204020204" pitchFamily="34" charset="-122"/>
              </a:rPr>
              <a:t>lin</a:t>
            </a:r>
            <a:r>
              <a:rPr lang="en-ZA" altLang="en-US" baseline="0" dirty="0" smtClean="0">
                <a:ea typeface="Microsoft YaHei" panose="020B0503020204020204" pitchFamily="34" charset="-122"/>
              </a:rPr>
              <a:t> model which is simple to fit.  BRDF &amp; atmospheric correction achieved implicitly.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Images show raw on left with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 effect.  Pure gain linear model, middle image shows gains.  Rh image is calibrated image which is product of first 2 images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2:40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Kind </a:t>
            </a:r>
            <a:r>
              <a:rPr lang="en-ZA" altLang="en-US" dirty="0">
                <a:ea typeface="Microsoft YaHei" panose="020B0503020204020204" pitchFamily="34" charset="-122"/>
              </a:rPr>
              <a:t>of data fusion where data at different spatial scales is being fused.  Calibration methods for ref are well established and validated.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BRDF can be thought of as reflection of sun from ground </a:t>
            </a:r>
            <a:r>
              <a:rPr lang="en-ZA" altLang="en-US" dirty="0" smtClean="0">
                <a:ea typeface="Microsoft YaHei" panose="020B0503020204020204" pitchFamily="34" charset="-122"/>
              </a:rPr>
              <a:t>cover, varies with sun and camera</a:t>
            </a:r>
            <a:r>
              <a:rPr lang="en-ZA" altLang="en-US" baseline="0" dirty="0" smtClean="0">
                <a:ea typeface="Microsoft YaHei" panose="020B0503020204020204" pitchFamily="34" charset="-122"/>
              </a:rPr>
              <a:t> angle for different ground covers</a:t>
            </a:r>
            <a:r>
              <a:rPr lang="en-ZA" altLang="en-US" dirty="0" smtClean="0">
                <a:ea typeface="Microsoft YaHei" panose="020B0503020204020204" pitchFamily="34" charset="-122"/>
              </a:rPr>
              <a:t>.</a:t>
            </a: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1:25</a:t>
            </a: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Nadir BRDF description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In progress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a:ea typeface="Microsoft YaHei" panose="020B0503020204020204" pitchFamily="34" charset="-122"/>
              </a:rPr>
              <a:t>Downsample</a:t>
            </a:r>
            <a:r>
              <a:rPr lang="en-ZA" altLang="en-US" dirty="0">
                <a:ea typeface="Microsoft YaHei" panose="020B0503020204020204" pitchFamily="34" charset="-122"/>
              </a:rPr>
              <a:t> NGI to match MODIS, spatially varying grid of </a:t>
            </a:r>
            <a:r>
              <a:rPr lang="en-ZA" altLang="en-US" dirty="0" err="1">
                <a:ea typeface="Microsoft YaHei" panose="020B0503020204020204" pitchFamily="34" charset="-122"/>
              </a:rPr>
              <a:t>calib</a:t>
            </a:r>
            <a:r>
              <a:rPr lang="en-ZA" altLang="en-US" dirty="0">
                <a:ea typeface="Microsoft YaHei" panose="020B0503020204020204" pitchFamily="34" charset="-122"/>
              </a:rPr>
              <a:t> </a:t>
            </a:r>
            <a:r>
              <a:rPr lang="en-ZA" altLang="en-US" dirty="0" err="1">
                <a:ea typeface="Microsoft YaHei" panose="020B0503020204020204" pitchFamily="34" charset="-122"/>
              </a:rPr>
              <a:t>coeff</a:t>
            </a:r>
            <a:r>
              <a:rPr lang="en-ZA" altLang="en-US" dirty="0">
                <a:ea typeface="Microsoft YaHei" panose="020B0503020204020204" pitchFamily="34" charset="-122"/>
              </a:rPr>
              <a:t>, </a:t>
            </a:r>
            <a:r>
              <a:rPr lang="en-ZA" altLang="en-US" dirty="0" err="1">
                <a:ea typeface="Microsoft YaHei" panose="020B0503020204020204" pitchFamily="34" charset="-122"/>
              </a:rPr>
              <a:t>upsample</a:t>
            </a:r>
            <a:r>
              <a:rPr lang="en-ZA" altLang="en-US" dirty="0">
                <a:ea typeface="Microsoft YaHei" panose="020B0503020204020204" pitchFamily="34" charset="-122"/>
              </a:rPr>
              <a:t> and smooth, then apply to NGI</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Check my </a:t>
            </a:r>
            <a:r>
              <a:rPr lang="en-ZA" altLang="en-US" dirty="0" err="1">
                <a:ea typeface="Microsoft YaHei" panose="020B0503020204020204" pitchFamily="34" charset="-122"/>
              </a:rPr>
              <a:t>desc</a:t>
            </a:r>
            <a:r>
              <a:rPr lang="en-ZA" altLang="en-US" dirty="0">
                <a:ea typeface="Microsoft YaHei" panose="020B0503020204020204" pitchFamily="34" charset="-122"/>
              </a:rPr>
              <a:t> of theory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Theoretical concerns: difference in spatial res (assumes large pixel = sum small pixels), spectral chars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p:txBody>
      </p:sp>
    </p:spTree>
    <p:extLst>
      <p:ext uri="{BB962C8B-B14F-4D97-AF65-F5344CB8AC3E}">
        <p14:creationId xmlns:p14="http://schemas.microsoft.com/office/powerpoint/2010/main" val="71871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Results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Shows </a:t>
            </a:r>
            <a:r>
              <a:rPr lang="en-ZA" altLang="en-US" dirty="0" err="1">
                <a:ea typeface="Microsoft YaHei" panose="020B0503020204020204" pitchFamily="34" charset="-122"/>
              </a:rPr>
              <a:t>uncalibrated</a:t>
            </a:r>
            <a:r>
              <a:rPr lang="en-ZA" altLang="en-US" dirty="0">
                <a:ea typeface="Microsoft YaHei" panose="020B0503020204020204" pitchFamily="34" charset="-122"/>
              </a:rPr>
              <a:t> source NGI </a:t>
            </a:r>
            <a:r>
              <a:rPr lang="en-ZA" altLang="en-US" dirty="0" err="1">
                <a:ea typeface="Microsoft YaHei" panose="020B0503020204020204" pitchFamily="34" charset="-122"/>
              </a:rPr>
              <a:t>ims</a:t>
            </a:r>
            <a:r>
              <a:rPr lang="en-ZA" altLang="en-US" dirty="0">
                <a:ea typeface="Microsoft YaHei" panose="020B0503020204020204" pitchFamily="34" charset="-122"/>
              </a:rPr>
              <a:t> against MODIS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Notice hot spot &amp; intensity variations within </a:t>
            </a:r>
            <a:r>
              <a:rPr lang="en-ZA" altLang="en-US" dirty="0" smtClean="0">
                <a:ea typeface="Microsoft YaHei" panose="020B0503020204020204" pitchFamily="34" charset="-122"/>
              </a:rPr>
              <a:t>images</a:t>
            </a:r>
            <a:r>
              <a:rPr lang="en-ZA" altLang="en-US" dirty="0">
                <a:ea typeface="Microsoft YaHei" panose="020B0503020204020204" pitchFamily="34" charset="-122"/>
              </a:rPr>
              <a:t>.  Discontinuities between images and between images and MODIS </a:t>
            </a:r>
            <a:r>
              <a:rPr lang="en-ZA" altLang="en-US" dirty="0" smtClean="0">
                <a:ea typeface="Microsoft YaHei" panose="020B0503020204020204" pitchFamily="34" charset="-122"/>
              </a:rPr>
              <a:t>reference/background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marL="0" marR="0" indent="0" algn="l" defTabSz="449263" rtl="0" eaLnBrk="0" fontAlgn="base" latinLnBrk="0" hangingPunct="0">
              <a:lnSpc>
                <a:spcPct val="100000"/>
              </a:lnSpc>
              <a:spcBef>
                <a:spcPts val="45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ZA" altLang="en-US" baseline="0" dirty="0" smtClean="0">
                <a:ea typeface="Microsoft YaHei" panose="020B0503020204020204" pitchFamily="34" charset="-122"/>
              </a:rPr>
              <a:t>0:30</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366613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Shows calibrated mosaic of ~2000ims</a:t>
            </a:r>
            <a:r>
              <a:rPr lang="en-ZA" altLang="en-US" baseline="0" dirty="0" smtClean="0">
                <a:ea typeface="Microsoft YaHei" panose="020B0503020204020204" pitchFamily="34" charset="-122"/>
              </a:rPr>
              <a:t> against </a:t>
            </a:r>
            <a:r>
              <a:rPr lang="en-ZA" altLang="en-US" baseline="0" dirty="0" err="1" smtClean="0">
                <a:ea typeface="Microsoft YaHei" panose="020B0503020204020204" pitchFamily="34" charset="-122"/>
              </a:rPr>
              <a:t>modis</a:t>
            </a:r>
            <a:r>
              <a:rPr lang="en-ZA" altLang="en-US" baseline="0" dirty="0" smtClean="0">
                <a:ea typeface="Microsoft YaHei" panose="020B0503020204020204" pitchFamily="34" charset="-122"/>
              </a:rPr>
              <a:t> ref.  Mosaic smooth and matches well with MODIS bg.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0:30</a:t>
            </a:r>
            <a:endParaRPr lang="en-ZA" altLang="en-US" dirty="0" smtClean="0">
              <a:ea typeface="Microsoft YaHei" panose="020B0503020204020204" pitchFamily="34" charset="-122"/>
            </a:endParaRPr>
          </a:p>
        </p:txBody>
      </p:sp>
    </p:spTree>
    <p:extLst>
      <p:ext uri="{BB962C8B-B14F-4D97-AF65-F5344CB8AC3E}">
        <p14:creationId xmlns:p14="http://schemas.microsoft.com/office/powerpoint/2010/main" val="2190264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Comparison,</a:t>
            </a:r>
            <a:r>
              <a:rPr lang="en-ZA" altLang="en-US" baseline="0" dirty="0" smtClean="0">
                <a:ea typeface="Microsoft YaHei" panose="020B0503020204020204" pitchFamily="34" charset="-122"/>
              </a:rPr>
              <a:t> colour-infrared NGI mosaic to concurrent SPOT surface refl.  Very similar.  Considering simplicity of method is very good result, better than other </a:t>
            </a:r>
            <a:r>
              <a:rPr lang="en-ZA" altLang="en-US" baseline="0" dirty="0" err="1" smtClean="0">
                <a:ea typeface="Microsoft YaHei" panose="020B0503020204020204" pitchFamily="34" charset="-122"/>
              </a:rPr>
              <a:t>est</a:t>
            </a:r>
            <a:r>
              <a:rPr lang="en-ZA" altLang="en-US" baseline="0" dirty="0" smtClean="0">
                <a:ea typeface="Microsoft YaHei" panose="020B0503020204020204" pitchFamily="34" charset="-122"/>
              </a:rPr>
              <a:t> methods.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Quantitative </a:t>
            </a:r>
            <a:r>
              <a:rPr lang="en-ZA" altLang="en-US" dirty="0" err="1" smtClean="0">
                <a:ea typeface="Microsoft YaHei" panose="020B0503020204020204" pitchFamily="34" charset="-122"/>
              </a:rPr>
              <a:t>rs</a:t>
            </a:r>
            <a:r>
              <a:rPr lang="en-ZA" altLang="en-US" dirty="0" smtClean="0">
                <a:ea typeface="Microsoft YaHei" panose="020B0503020204020204" pitchFamily="34" charset="-122"/>
              </a:rPr>
              <a:t> on </a:t>
            </a:r>
            <a:r>
              <a:rPr lang="en-ZA" altLang="en-US" dirty="0" err="1" smtClean="0">
                <a:ea typeface="Microsoft YaHei" panose="020B0503020204020204" pitchFamily="34" charset="-122"/>
              </a:rPr>
              <a:t>eerial</a:t>
            </a:r>
            <a:r>
              <a:rPr lang="en-ZA" altLang="en-US" dirty="0" smtClean="0">
                <a:ea typeface="Microsoft YaHei" panose="020B0503020204020204" pitchFamily="34" charset="-122"/>
              </a:rPr>
              <a:t> imagery of large scales still fairly uncommon mainly due to calibration issues, methods struggle to generalise over spatial/temporal,</a:t>
            </a:r>
            <a:r>
              <a:rPr lang="en-ZA" altLang="en-US" baseline="0" dirty="0" smtClean="0">
                <a:ea typeface="Microsoft YaHei" panose="020B0503020204020204" pitchFamily="34" charset="-122"/>
              </a:rPr>
              <a:t> recurring theme in </a:t>
            </a:r>
            <a:r>
              <a:rPr lang="en-ZA" altLang="en-US" baseline="0" dirty="0" err="1" smtClean="0">
                <a:ea typeface="Microsoft YaHei" panose="020B0503020204020204" pitchFamily="34" charset="-122"/>
              </a:rPr>
              <a:t>rs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Hope this will</a:t>
            </a:r>
            <a:r>
              <a:rPr lang="en-ZA" altLang="en-US" baseline="0" dirty="0" smtClean="0">
                <a:ea typeface="Microsoft YaHei" panose="020B0503020204020204" pitchFamily="34" charset="-122"/>
              </a:rPr>
              <a:t> help </a:t>
            </a:r>
            <a:r>
              <a:rPr lang="en-ZA" altLang="en-US" dirty="0" smtClean="0">
                <a:ea typeface="Microsoft YaHei" panose="020B0503020204020204" pitchFamily="34" charset="-122"/>
              </a:rPr>
              <a:t>open</a:t>
            </a:r>
            <a:r>
              <a:rPr lang="en-ZA" altLang="en-US" baseline="0" dirty="0" smtClean="0">
                <a:ea typeface="Microsoft YaHei" panose="020B0503020204020204" pitchFamily="34" charset="-122"/>
              </a:rPr>
              <a:t> up NGI imagery to other </a:t>
            </a:r>
            <a:r>
              <a:rPr lang="en-ZA" altLang="en-US" baseline="0" dirty="0" err="1" smtClean="0">
                <a:ea typeface="Microsoft YaHei" panose="020B0503020204020204" pitchFamily="34" charset="-122"/>
              </a:rPr>
              <a:t>rs</a:t>
            </a:r>
            <a:r>
              <a:rPr lang="en-ZA" altLang="en-US" baseline="0" dirty="0" smtClean="0">
                <a:ea typeface="Microsoft YaHei" panose="020B0503020204020204" pitchFamily="34" charset="-122"/>
              </a:rPr>
              <a:t>, as it is valuable source of info that has been underutilised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1:00</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40577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Coarse resolution in comparison to NGI is a concern.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Practically BRDF adjustments can only be made at coarse scale.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MODIS provides daily, free source of imagery with roughly matching spectral chars to NGI and well established </a:t>
            </a:r>
            <a:r>
              <a:rPr lang="en-ZA" altLang="en-US" dirty="0" err="1">
                <a:ea typeface="Microsoft YaHei" panose="020B0503020204020204" pitchFamily="34" charset="-122"/>
              </a:rPr>
              <a:t>calib</a:t>
            </a:r>
            <a:r>
              <a:rPr lang="en-ZA" altLang="en-US" dirty="0">
                <a:ea typeface="Microsoft YaHei" panose="020B0503020204020204" pitchFamily="34" charset="-122"/>
              </a:rPr>
              <a:t> method.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0:30 </a:t>
            </a:r>
          </a:p>
        </p:txBody>
      </p:sp>
    </p:spTree>
    <p:extLst>
      <p:ext uri="{BB962C8B-B14F-4D97-AF65-F5344CB8AC3E}">
        <p14:creationId xmlns:p14="http://schemas.microsoft.com/office/powerpoint/2010/main" val="267675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Inter (BRDF, sun spot) and intra (exposure, BRDF) scene variances compensated for.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Within and between scene inconsistencies compensated for.  Good colour match to MODIS ref in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Results look visually quite good.  Work remains to automate and test this process.  I have some concerns around theoretical validity of this approach.  So while results look good, they need testing.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0:50</a:t>
            </a:r>
          </a:p>
        </p:txBody>
      </p:sp>
    </p:spTree>
    <p:extLst>
      <p:ext uri="{BB962C8B-B14F-4D97-AF65-F5344CB8AC3E}">
        <p14:creationId xmlns:p14="http://schemas.microsoft.com/office/powerpoint/2010/main" val="47194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Start with </a:t>
            </a:r>
            <a:r>
              <a:rPr lang="en-ZA" altLang="en-US" dirty="0" err="1">
                <a:latin typeface="Calibri" panose="020F0502020204030204" pitchFamily="34" charset="0"/>
                <a:ea typeface="Microsoft YaHei" panose="020B0503020204020204" pitchFamily="34" charset="-122"/>
              </a:rPr>
              <a:t>ack</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GIB (internship) </a:t>
            </a:r>
            <a:r>
              <a:rPr lang="en-ZA" altLang="en-US" dirty="0" smtClean="0">
                <a:latin typeface="Calibri" panose="020F0502020204030204" pitchFamily="34" charset="0"/>
                <a:ea typeface="Microsoft YaHei" panose="020B0503020204020204" pitchFamily="34" charset="-122"/>
              </a:rPr>
              <a:t>funding</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Help from many other </a:t>
            </a:r>
            <a:r>
              <a:rPr lang="en-ZA" altLang="en-US" dirty="0" err="1" smtClean="0">
                <a:latin typeface="Calibri" panose="020F0502020204030204" pitchFamily="34" charset="0"/>
                <a:ea typeface="Microsoft YaHei" panose="020B0503020204020204" pitchFamily="34" charset="-122"/>
              </a:rPr>
              <a:t>ppl</a:t>
            </a:r>
            <a:r>
              <a:rPr lang="en-ZA" altLang="en-US" dirty="0" smtClean="0">
                <a:latin typeface="Calibri" panose="020F0502020204030204" pitchFamily="34" charset="0"/>
                <a:ea typeface="Microsoft YaHei" panose="020B0503020204020204" pitchFamily="34" charset="-122"/>
              </a:rPr>
              <a:t> </a:t>
            </a:r>
            <a:r>
              <a:rPr lang="en-ZA" altLang="en-US" dirty="0" err="1" smtClean="0">
                <a:latin typeface="Calibri" panose="020F0502020204030204" pitchFamily="34" charset="0"/>
                <a:ea typeface="Microsoft YaHei" panose="020B0503020204020204" pitchFamily="34" charset="-122"/>
              </a:rPr>
              <a:t>esp</a:t>
            </a:r>
            <a:r>
              <a:rPr lang="en-ZA" altLang="en-US" baseline="0" dirty="0" smtClean="0">
                <a:latin typeface="Calibri" panose="020F0502020204030204" pitchFamily="34" charset="0"/>
                <a:ea typeface="Microsoft YaHei" panose="020B0503020204020204" pitchFamily="34" charset="-122"/>
              </a:rPr>
              <a:t> in sourcing the imagery</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Collaborating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botanist expertise in my study area, does some work in field of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restoration</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My supervisor</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0:15</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783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Supervised</a:t>
            </a:r>
            <a:r>
              <a:rPr lang="en-ZA" altLang="en-US" baseline="0" dirty="0" smtClean="0">
                <a:ea typeface="Microsoft YaHei" panose="020B0503020204020204" pitchFamily="34" charset="-122"/>
              </a:rPr>
              <a:t> classification, ground truth for training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Found traditional fs was sensitive to correlation amongst features, devised a way that was robust to this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All </a:t>
            </a:r>
            <a:r>
              <a:rPr lang="en-ZA" altLang="en-US" baseline="0" dirty="0" err="1" smtClean="0">
                <a:ea typeface="Microsoft YaHei" panose="020B0503020204020204" pitchFamily="34" charset="-122"/>
              </a:rPr>
              <a:t>clfrs</a:t>
            </a:r>
            <a:r>
              <a:rPr lang="en-ZA" altLang="en-US" baseline="0" dirty="0" smtClean="0">
                <a:ea typeface="Microsoft YaHei" panose="020B0503020204020204" pitchFamily="34" charset="-122"/>
              </a:rPr>
              <a:t> performed similarly, suggesting good features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Processing times are long for VHR imagery so a lot of emphasis was placed computational speed in features that were used and classifier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1:40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Wanted </a:t>
            </a:r>
            <a:r>
              <a:rPr lang="en-ZA" altLang="en-US" dirty="0">
                <a:ea typeface="Microsoft YaHei" panose="020B0503020204020204" pitchFamily="34" charset="-122"/>
              </a:rPr>
              <a:t>an idea if imagery calibrated would it be possible to classify </a:t>
            </a:r>
            <a:r>
              <a:rPr lang="en-ZA" altLang="en-US" dirty="0" err="1">
                <a:ea typeface="Microsoft YaHei" panose="020B0503020204020204" pitchFamily="34" charset="-122"/>
              </a:rPr>
              <a:t>spekboom</a:t>
            </a:r>
            <a:r>
              <a:rPr lang="en-ZA" altLang="en-US" dirty="0">
                <a:ea typeface="Microsoft YaHei" panose="020B0503020204020204" pitchFamily="34" charset="-122"/>
              </a:rPr>
              <a: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1:20</a:t>
            </a:r>
          </a:p>
        </p:txBody>
      </p:sp>
    </p:spTree>
    <p:extLst>
      <p:ext uri="{BB962C8B-B14F-4D97-AF65-F5344CB8AC3E}">
        <p14:creationId xmlns:p14="http://schemas.microsoft.com/office/powerpoint/2010/main" val="1134579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49701" cy="12488863"/>
          </a:xfrm>
        </p:spPr>
      </p:sp>
      <p:sp>
        <p:nvSpPr>
          <p:cNvPr id="3" name="Notes Placeholder 2"/>
          <p:cNvSpPr>
            <a:spLocks noGrp="1"/>
          </p:cNvSpPr>
          <p:nvPr>
            <p:ph type="body" idx="1"/>
          </p:nvPr>
        </p:nvSpPr>
        <p:spPr/>
        <p:txBody>
          <a:bodyPr/>
          <a:lstStyle/>
          <a:p>
            <a:r>
              <a:rPr lang="en-ZA" dirty="0" smtClean="0"/>
              <a:t>Performance on image ground truth</a:t>
            </a:r>
            <a:r>
              <a:rPr lang="en-ZA" baseline="0" dirty="0" smtClean="0"/>
              <a:t> extremely good – 3.57% overall error.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dirty="0" smtClean="0"/>
              <a:t>Performance on field ground truth</a:t>
            </a:r>
            <a:r>
              <a:rPr lang="en-ZA" baseline="0" dirty="0" smtClean="0"/>
              <a:t> good – 5.85%.  Tendency to </a:t>
            </a:r>
            <a:r>
              <a:rPr lang="en-ZA" baseline="0" dirty="0" err="1" smtClean="0"/>
              <a:t>overest</a:t>
            </a:r>
            <a:r>
              <a:rPr lang="en-ZA" baseline="0" dirty="0" smtClean="0"/>
              <a:t> in densely veg areas and </a:t>
            </a:r>
            <a:r>
              <a:rPr lang="en-ZA" baseline="0" dirty="0" err="1" smtClean="0"/>
              <a:t>underest</a:t>
            </a:r>
            <a:r>
              <a:rPr lang="en-ZA" baseline="0" dirty="0" smtClean="0"/>
              <a:t> in more arid / degraded areas.  But accurate and useful nevertheless.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err="1" smtClean="0"/>
              <a:t>Clfr</a:t>
            </a:r>
            <a:r>
              <a:rPr lang="en-ZA" baseline="0" dirty="0" smtClean="0"/>
              <a:t> beats expert estimates from images.  All things considered, I’m very happy with these results.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1:20</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Some error present in ground truth itself as was an estimate,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Difference in error suggests image ground truth not that </a:t>
            </a:r>
            <a:r>
              <a:rPr lang="en-ZA" baseline="0" dirty="0" err="1" smtClean="0"/>
              <a:t>repr</a:t>
            </a:r>
            <a:r>
              <a:rPr lang="en-ZA" baseline="0" dirty="0" smtClean="0"/>
              <a:t> of field ground truth.  Not v surprising as image areas were chosen where certainty as to class which means more challenging </a:t>
            </a:r>
            <a:r>
              <a:rPr lang="en-ZA" baseline="0" dirty="0" err="1" smtClean="0"/>
              <a:t>eg’s</a:t>
            </a:r>
            <a:r>
              <a:rPr lang="en-ZA" baseline="0" dirty="0" smtClean="0"/>
              <a:t> omitted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dirty="0"/>
          </a:p>
        </p:txBody>
      </p:sp>
    </p:spTree>
    <p:extLst>
      <p:ext uri="{BB962C8B-B14F-4D97-AF65-F5344CB8AC3E}">
        <p14:creationId xmlns:p14="http://schemas.microsoft.com/office/powerpoint/2010/main" val="3899301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Figure show example results. </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RH </a:t>
            </a:r>
            <a:r>
              <a:rPr lang="en-ZA" altLang="en-US" dirty="0">
                <a:latin typeface="Calibri" panose="020F0502020204030204" pitchFamily="34" charset="0"/>
                <a:ea typeface="Microsoft YaHei" panose="020B0503020204020204" pitchFamily="34" charset="-122"/>
              </a:rPr>
              <a:t>images display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that a </a:t>
            </a:r>
            <a:r>
              <a:rPr lang="en-ZA" altLang="en-US" dirty="0" err="1">
                <a:latin typeface="Calibri" panose="020F0502020204030204" pitchFamily="34" charset="0"/>
                <a:ea typeface="Microsoft YaHei" panose="020B0503020204020204" pitchFamily="34" charset="-122"/>
              </a:rPr>
              <a:t>pix</a:t>
            </a:r>
            <a:r>
              <a:rPr lang="en-ZA" altLang="en-US" dirty="0">
                <a:latin typeface="Calibri" panose="020F0502020204030204" pitchFamily="34" charset="0"/>
                <a:ea typeface="Microsoft YaHei" panose="020B0503020204020204" pitchFamily="34" charset="-122"/>
              </a:rPr>
              <a:t> is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(white = 100%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black 0%).  Have checked with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that these images are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thicket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60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03308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203478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latin typeface="Calibri" panose="020F0502020204030204" pitchFamily="34" charset="0"/>
                <a:ea typeface="Microsoft YaHei" panose="020B0503020204020204" pitchFamily="34" charset="-122"/>
              </a:rPr>
              <a:t>Fynbos</a:t>
            </a:r>
            <a:r>
              <a:rPr lang="en-ZA" altLang="en-US" baseline="0" dirty="0" smtClean="0">
                <a:latin typeface="Calibri" panose="020F0502020204030204" pitchFamily="34" charset="0"/>
                <a:ea typeface="Microsoft YaHei" panose="020B0503020204020204" pitchFamily="34" charset="-122"/>
              </a:rPr>
              <a:t> mosaic area, </a:t>
            </a:r>
            <a:r>
              <a:rPr lang="en-ZA" altLang="en-US" baseline="0" dirty="0" err="1" smtClean="0">
                <a:latin typeface="Calibri" panose="020F0502020204030204" pitchFamily="34" charset="0"/>
                <a:ea typeface="Microsoft YaHei" panose="020B0503020204020204" pitchFamily="34" charset="-122"/>
              </a:rPr>
              <a:t>prev</a:t>
            </a:r>
            <a:r>
              <a:rPr lang="en-ZA" altLang="en-US" baseline="0" dirty="0" smtClean="0">
                <a:latin typeface="Calibri" panose="020F0502020204030204" pitchFamily="34" charset="0"/>
                <a:ea typeface="Microsoft YaHei" panose="020B0503020204020204" pitchFamily="34" charset="-122"/>
              </a:rPr>
              <a:t> farm quite degraded</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Figure </a:t>
            </a:r>
            <a:r>
              <a:rPr lang="en-ZA" altLang="en-US" dirty="0">
                <a:latin typeface="Calibri" panose="020F0502020204030204" pitchFamily="34" charset="0"/>
                <a:ea typeface="Microsoft YaHei" panose="020B0503020204020204" pitchFamily="34" charset="-122"/>
              </a:rPr>
              <a:t>show example results. RH images display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that a </a:t>
            </a:r>
            <a:r>
              <a:rPr lang="en-ZA" altLang="en-US" dirty="0" err="1">
                <a:latin typeface="Calibri" panose="020F0502020204030204" pitchFamily="34" charset="0"/>
                <a:ea typeface="Microsoft YaHei" panose="020B0503020204020204" pitchFamily="34" charset="-122"/>
              </a:rPr>
              <a:t>pix</a:t>
            </a:r>
            <a:r>
              <a:rPr lang="en-ZA" altLang="en-US" dirty="0">
                <a:latin typeface="Calibri" panose="020F0502020204030204" pitchFamily="34" charset="0"/>
                <a:ea typeface="Microsoft YaHei" panose="020B0503020204020204" pitchFamily="34" charset="-122"/>
              </a:rPr>
              <a:t> is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(white = 100%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black 0%).  Have checked with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that these images are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thicket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0:50</a:t>
            </a:r>
          </a:p>
        </p:txBody>
      </p:sp>
    </p:spTree>
    <p:extLst>
      <p:ext uri="{BB962C8B-B14F-4D97-AF65-F5344CB8AC3E}">
        <p14:creationId xmlns:p14="http://schemas.microsoft.com/office/powerpoint/2010/main" val="156883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latin typeface="Calibri" panose="020F0502020204030204" pitchFamily="34" charset="0"/>
                <a:ea typeface="Microsoft YaHei" panose="020B0503020204020204" pitchFamily="34" charset="-122"/>
              </a:rPr>
              <a:t>Succ</a:t>
            </a:r>
            <a:r>
              <a:rPr lang="en-ZA" altLang="en-US" dirty="0" smtClean="0">
                <a:latin typeface="Calibri" panose="020F0502020204030204" pitchFamily="34" charset="0"/>
                <a:ea typeface="Microsoft YaHei" panose="020B0503020204020204" pitchFamily="34" charset="-122"/>
              </a:rPr>
              <a:t>.</a:t>
            </a:r>
            <a:r>
              <a:rPr lang="en-ZA" altLang="en-US" baseline="0" dirty="0" smtClean="0">
                <a:latin typeface="Calibri" panose="020F0502020204030204" pitchFamily="34" charset="0"/>
                <a:ea typeface="Microsoft YaHei" panose="020B0503020204020204" pitchFamily="34" charset="-122"/>
              </a:rPr>
              <a:t> Karoo mosaic.  </a:t>
            </a:r>
            <a:r>
              <a:rPr lang="en-ZA" altLang="en-US" dirty="0" smtClean="0">
                <a:latin typeface="Calibri" panose="020F0502020204030204" pitchFamily="34" charset="0"/>
                <a:ea typeface="Microsoft YaHei" panose="020B0503020204020204" pitchFamily="34" charset="-122"/>
              </a:rPr>
              <a:t>Close to </a:t>
            </a:r>
            <a:r>
              <a:rPr lang="en-ZA" altLang="en-US" dirty="0" err="1" smtClean="0">
                <a:latin typeface="Calibri" panose="020F0502020204030204" pitchFamily="34" charset="0"/>
                <a:ea typeface="Microsoft YaHei" panose="020B0503020204020204" pitchFamily="34" charset="-122"/>
              </a:rPr>
              <a:t>Oudtshoorn</a:t>
            </a:r>
            <a:r>
              <a:rPr lang="en-ZA" altLang="en-US" dirty="0" smtClean="0">
                <a:latin typeface="Calibri" panose="020F0502020204030204" pitchFamily="34" charset="0"/>
                <a:ea typeface="Microsoft YaHei" panose="020B0503020204020204" pitchFamily="34" charset="-122"/>
              </a:rPr>
              <a:t>,</a:t>
            </a:r>
            <a:r>
              <a:rPr lang="en-ZA" altLang="en-US" baseline="0" dirty="0" smtClean="0">
                <a:latin typeface="Calibri" panose="020F0502020204030204" pitchFamily="34" charset="0"/>
                <a:ea typeface="Microsoft YaHei" panose="020B0503020204020204" pitchFamily="34" charset="-122"/>
              </a:rPr>
              <a:t> parts quite degraded, .</a:t>
            </a:r>
            <a:endParaRPr lang="en-ZA" altLang="en-US" dirty="0" smtClean="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579788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Close-up showing boundary of classified area.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Dark blobs are Euclea and Pappea trees and should be excluded</a:t>
            </a:r>
          </a:p>
        </p:txBody>
      </p:sp>
    </p:spTree>
    <p:extLst>
      <p:ext uri="{BB962C8B-B14F-4D97-AF65-F5344CB8AC3E}">
        <p14:creationId xmlns:p14="http://schemas.microsoft.com/office/powerpoint/2010/main" val="66871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2629467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751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4225588" y="-11796713"/>
            <a:ext cx="16651288"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Text Box 2"/>
          <p:cNvSpPr txBox="1">
            <a:spLocks noGrp="1" noChangeArrowheads="1"/>
          </p:cNvSpPr>
          <p:nvPr>
            <p:ph type="body" idx="1"/>
          </p:nvPr>
        </p:nvSpPr>
        <p:spPr bwMode="auto">
          <a:xfrm>
            <a:off x="685800" y="4306888"/>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Some </a:t>
            </a:r>
            <a:r>
              <a:rPr lang="en-GB" altLang="en-US" dirty="0">
                <a:ea typeface="Microsoft YaHei" panose="020B0503020204020204" pitchFamily="34" charset="-122"/>
              </a:rPr>
              <a:t>background on motivation for my </a:t>
            </a:r>
            <a:r>
              <a:rPr lang="en-GB" altLang="en-US" dirty="0" smtClean="0">
                <a:ea typeface="Microsoft YaHei" panose="020B0503020204020204" pitchFamily="34" charset="-122"/>
              </a:rPr>
              <a:t>research.</a:t>
            </a:r>
            <a:endParaRPr lang="en-GB" altLang="en-US" dirty="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err="1" smtClean="0">
                <a:ea typeface="Microsoft YaHei" panose="020B0503020204020204" pitchFamily="34" charset="-122"/>
              </a:rPr>
              <a:t>Spekboom</a:t>
            </a:r>
            <a:r>
              <a:rPr lang="en-GB" altLang="en-US" dirty="0" smtClean="0">
                <a:ea typeface="Microsoft YaHei" panose="020B0503020204020204" pitchFamily="34" charset="-122"/>
              </a:rPr>
              <a:t> thicket has been</a:t>
            </a:r>
            <a:r>
              <a:rPr lang="en-GB" altLang="en-US" baseline="0" dirty="0" smtClean="0">
                <a:ea typeface="Microsoft YaHei" panose="020B0503020204020204" pitchFamily="34" charset="-122"/>
              </a:rPr>
              <a:t> irreversibly degraded by overgrazing throughout its range E Cape and Little Karoo</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aseline="0" dirty="0" smtClean="0">
                <a:ea typeface="Microsoft YaHei" panose="020B0503020204020204" pitchFamily="34" charset="-122"/>
              </a:rPr>
              <a:t>Active restoration has number of benefits, </a:t>
            </a:r>
            <a:r>
              <a:rPr lang="en-GB" altLang="en-US" baseline="0" dirty="0" err="1" smtClean="0">
                <a:ea typeface="Microsoft YaHei" panose="020B0503020204020204" pitchFamily="34" charset="-122"/>
              </a:rPr>
              <a:t>spekboom</a:t>
            </a:r>
            <a:r>
              <a:rPr lang="en-GB" altLang="en-US" baseline="0" dirty="0" smtClean="0">
                <a:ea typeface="Microsoft YaHei" panose="020B0503020204020204" pitchFamily="34" charset="-122"/>
              </a:rPr>
              <a:t> acts as nurse plant creates fertile </a:t>
            </a:r>
            <a:r>
              <a:rPr lang="en-GB" altLang="en-US" baseline="0" dirty="0" err="1" smtClean="0">
                <a:ea typeface="Microsoft YaHei" panose="020B0503020204020204" pitchFamily="34" charset="-122"/>
              </a:rPr>
              <a:t>env</a:t>
            </a:r>
            <a:r>
              <a:rPr lang="en-GB" altLang="en-US" baseline="0" dirty="0" smtClean="0">
                <a:ea typeface="Microsoft YaHei" panose="020B0503020204020204" pitchFamily="34" charset="-122"/>
              </a:rPr>
              <a:t> for other plants to re-</a:t>
            </a:r>
            <a:r>
              <a:rPr lang="en-GB" altLang="en-US" baseline="0" dirty="0" err="1" smtClean="0">
                <a:ea typeface="Microsoft YaHei" panose="020B0503020204020204" pitchFamily="34" charset="-122"/>
              </a:rPr>
              <a:t>est</a:t>
            </a:r>
            <a:r>
              <a:rPr lang="en-GB" altLang="en-US" baseline="0" dirty="0" smtClean="0">
                <a:ea typeface="Microsoft YaHei" panose="020B0503020204020204" pitchFamily="34" charset="-122"/>
              </a:rPr>
              <a:t> in</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aseline="0" dirty="0" smtClean="0">
                <a:ea typeface="Microsoft YaHei" panose="020B0503020204020204" pitchFamily="34" charset="-122"/>
              </a:rPr>
              <a:t>Very effective at absorbing CO2, potentially gen income through trading cc’s, improves soil quality, water retention, gen employment</a:t>
            </a: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I imagine </a:t>
            </a:r>
            <a:r>
              <a:rPr lang="en-GB" altLang="en-US" dirty="0" err="1" smtClean="0">
                <a:ea typeface="Microsoft YaHei" panose="020B0503020204020204" pitchFamily="34" charset="-122"/>
              </a:rPr>
              <a:t>ppl</a:t>
            </a:r>
            <a:r>
              <a:rPr lang="en-GB" altLang="en-US" baseline="0" dirty="0" smtClean="0">
                <a:ea typeface="Microsoft YaHei" panose="020B0503020204020204" pitchFamily="34" charset="-122"/>
              </a:rPr>
              <a:t> are quite familiar with situation of </a:t>
            </a:r>
            <a:r>
              <a:rPr lang="en-GB" altLang="en-US" baseline="0" dirty="0" err="1" smtClean="0">
                <a:ea typeface="Microsoft YaHei" panose="020B0503020204020204" pitchFamily="34" charset="-122"/>
              </a:rPr>
              <a:t>spekboom</a:t>
            </a:r>
            <a:r>
              <a:rPr lang="en-GB" altLang="en-US" baseline="0" dirty="0" smtClean="0">
                <a:ea typeface="Microsoft YaHei" panose="020B0503020204020204" pitchFamily="34" charset="-122"/>
              </a:rPr>
              <a:t> being degraded &amp; lot of interest in restoration. </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baseline="0" dirty="0" smtClean="0">
              <a:ea typeface="Microsoft YaHei" panose="020B0503020204020204" pitchFamily="34" charset="-122"/>
            </a:endParaRPr>
          </a:p>
          <a:p>
            <a:pPr>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Canopy cover is a first step towards biomass </a:t>
            </a:r>
            <a:r>
              <a:rPr lang="en-ZA" altLang="en-US" dirty="0" err="1" smtClean="0">
                <a:ea typeface="Microsoft YaHei" panose="020B0503020204020204" pitchFamily="34" charset="-122"/>
              </a:rPr>
              <a:t>est</a:t>
            </a:r>
            <a:r>
              <a:rPr lang="en-ZA" altLang="en-US" dirty="0" smtClean="0">
                <a:ea typeface="Microsoft YaHei" panose="020B0503020204020204" pitchFamily="34" charset="-122"/>
              </a:rPr>
              <a:t> from RS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1:10000 translates to ~1m pixel res i.e. VHR imagery</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1.50</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a:t>
            </a:r>
            <a:r>
              <a:rPr lang="en-GB" altLang="en-US" dirty="0" err="1">
                <a:ea typeface="Microsoft YaHei" panose="020B0503020204020204" pitchFamily="34" charset="-122"/>
              </a:rPr>
              <a:t>Spekboom</a:t>
            </a:r>
            <a:r>
              <a:rPr lang="en-GB" altLang="en-US" dirty="0">
                <a:ea typeface="Microsoft YaHei" panose="020B0503020204020204" pitchFamily="34" charset="-122"/>
              </a:rPr>
              <a:t> is very effective at storing carbon compared to other arid region vegetation (Mills et al. 2005).</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err="1">
                <a:ea typeface="Microsoft YaHei" panose="020B0503020204020204" pitchFamily="34" charset="-122"/>
              </a:rPr>
              <a:t>Spekboom</a:t>
            </a:r>
            <a:r>
              <a:rPr lang="en-GB" altLang="en-US" dirty="0">
                <a:ea typeface="Microsoft YaHei" panose="020B0503020204020204" pitchFamily="34" charset="-122"/>
              </a:rPr>
              <a:t> restoration can be funded by trading carbon credits on the international carbon market (Marais, Cowling &amp; Powell 2009).</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Restoration helps provide ecosystem services and employment in impoverished areas (Mills &amp; Cowling 2006).</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Restoration research and pilot studies are underway.]</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Monitoring currently done manually by expert.  Subjective, expensive over large areas</a:t>
            </a:r>
            <a:r>
              <a:rPr lang="en-GB" altLang="en-US" dirty="0" smtClean="0">
                <a:ea typeface="Microsoft YaHei" panose="020B0503020204020204" pitchFamily="34" charset="-122"/>
              </a:rPr>
              <a:t>.</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232588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In </a:t>
            </a:r>
            <a:r>
              <a:rPr lang="en-ZA" altLang="en-US" dirty="0">
                <a:latin typeface="Calibri" panose="020F0502020204030204" pitchFamily="34" charset="0"/>
                <a:ea typeface="Microsoft YaHei" panose="020B0503020204020204" pitchFamily="34" charset="-122"/>
              </a:rPr>
              <a:t>choosing project I wanted something of practical relevance and use.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Suggested to me by Jan </a:t>
            </a:r>
            <a:r>
              <a:rPr lang="en-ZA" altLang="en-US" dirty="0" err="1">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NGI only practical option,</a:t>
            </a:r>
            <a:r>
              <a:rPr lang="en-ZA" altLang="en-US" baseline="0" dirty="0" smtClean="0">
                <a:latin typeface="Calibri" panose="020F0502020204030204" pitchFamily="34" charset="0"/>
                <a:ea typeface="Microsoft YaHei" panose="020B0503020204020204" pitchFamily="34" charset="-122"/>
              </a:rPr>
              <a:t> other </a:t>
            </a:r>
            <a:r>
              <a:rPr lang="en-ZA" altLang="en-US" baseline="0" dirty="0" err="1" smtClean="0">
                <a:latin typeface="Calibri" panose="020F0502020204030204" pitchFamily="34" charset="0"/>
                <a:ea typeface="Microsoft YaHei" panose="020B0503020204020204" pitchFamily="34" charset="-122"/>
              </a:rPr>
              <a:t>ppl</a:t>
            </a:r>
            <a:r>
              <a:rPr lang="en-ZA" altLang="en-US" baseline="0" dirty="0" smtClean="0">
                <a:latin typeface="Calibri" panose="020F0502020204030204" pitchFamily="34" charset="0"/>
                <a:ea typeface="Microsoft YaHei" panose="020B0503020204020204" pitchFamily="34" charset="-122"/>
              </a:rPr>
              <a:t> produce high res imagery but v expensive.</a:t>
            </a:r>
            <a:endParaRPr lang="en-ZA" altLang="en-US" dirty="0" smtClean="0">
              <a:latin typeface="Calibri" panose="020F0502020204030204" pitchFamily="34" charset="0"/>
              <a:ea typeface="Microsoft YaHei" panose="020B0503020204020204" pitchFamily="34" charset="-122"/>
            </a:endParaRP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ltLang="en-US" baseline="0" dirty="0" smtClean="0">
                <a:ea typeface="Microsoft YaHei" panose="020B0503020204020204" pitchFamily="34" charset="-122"/>
              </a:rPr>
              <a:t>Too much to cover in one presentation, focus on calibration &amp; leaving out a lot of detail in development of classification</a:t>
            </a: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altLang="en-US" baseline="0" dirty="0" smtClean="0">
              <a:ea typeface="Microsoft YaHei" panose="020B0503020204020204" pitchFamily="34" charset="-122"/>
            </a:endParaRP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ltLang="en-US" baseline="0" dirty="0" smtClean="0">
                <a:ea typeface="Microsoft YaHei" panose="020B0503020204020204" pitchFamily="34" charset="-122"/>
              </a:rPr>
              <a:t>1:30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Academically some aspects of problem make it quite interesting. i.e.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Speak a bit of rationale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8778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4225588" y="-11796713"/>
            <a:ext cx="16651288"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Text Box 2"/>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There  are a few aspects that make this research interesting from academic perspective.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NGI imagery is freely available, 0.5m res &amp; represents rich source of information which has been under-utilised.  Some issues that I will discuss.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Dealing with unwanted sources of variation (temporal, spatial, geological, phenological, habitat etc) is a recurring theme in literature and one of the principal challenges for remote sensing research.</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Perhaps just talk to this slide rather than show it.  If ppl see lots of text they're going to get bored.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Add MODIS LK images at different times of year / use WAMIS time series viewer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1.30</a:t>
            </a:r>
          </a:p>
        </p:txBody>
      </p:sp>
    </p:spTree>
    <p:extLst>
      <p:ext uri="{BB962C8B-B14F-4D97-AF65-F5344CB8AC3E}">
        <p14:creationId xmlns:p14="http://schemas.microsoft.com/office/powerpoint/2010/main" val="232482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Recently have reduced study area as working with imagery for whole of study area was time consuming – give figures – 1 job of calibrated imagery = 400GB</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Not practical to test methods on such a large volume of data</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Reduced area still presents challenging calibration/classification problem.  Methods developed for reduced area will still be applicable to larger area.</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0:30</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50372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Degradation mapping study at much coarser</a:t>
            </a:r>
            <a:r>
              <a:rPr lang="en-GB" sz="1200" kern="1200" baseline="0" dirty="0" smtClean="0">
                <a:solidFill>
                  <a:srgbClr val="000000"/>
                </a:solidFill>
                <a:effectLst/>
                <a:latin typeface="Times New Roman" panose="02020603050405020304" pitchFamily="18" charset="0"/>
                <a:ea typeface="+mn-ea"/>
                <a:cs typeface="+mn-cs"/>
              </a:rPr>
              <a:t> res + </a:t>
            </a:r>
            <a:r>
              <a:rPr lang="en-GB" sz="1200" kern="1200" baseline="0" dirty="0" err="1" smtClean="0">
                <a:solidFill>
                  <a:srgbClr val="000000"/>
                </a:solidFill>
                <a:effectLst/>
                <a:latin typeface="Times New Roman" panose="02020603050405020304" pitchFamily="18" charset="0"/>
                <a:ea typeface="+mn-ea"/>
                <a:cs typeface="+mn-cs"/>
              </a:rPr>
              <a:t>jv’s</a:t>
            </a:r>
            <a:r>
              <a:rPr lang="en-GB" sz="1200" kern="1200" baseline="0" dirty="0" smtClean="0">
                <a:solidFill>
                  <a:srgbClr val="000000"/>
                </a:solidFill>
                <a:effectLst/>
                <a:latin typeface="Times New Roman" panose="02020603050405020304" pitchFamily="18" charset="0"/>
                <a:ea typeface="+mn-ea"/>
                <a:cs typeface="+mn-cs"/>
              </a:rPr>
              <a:t> veg map</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It consists of four different aerial survey jobs flown at different times and thus still poses a challenging calibration problem.   2000</a:t>
            </a:r>
            <a:r>
              <a:rPr lang="en-GB" sz="1200" kern="1200" baseline="0" dirty="0" smtClean="0">
                <a:solidFill>
                  <a:srgbClr val="000000"/>
                </a:solidFill>
                <a:effectLst/>
                <a:latin typeface="Times New Roman" panose="02020603050405020304" pitchFamily="18" charset="0"/>
                <a:ea typeface="+mn-ea"/>
                <a:cs typeface="+mn-cs"/>
              </a:rPr>
              <a:t> individual images.</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It also includes examples of all the different biomes and nine of the ten habitat types supporting </a:t>
            </a:r>
            <a:r>
              <a:rPr lang="en-GB" sz="1200" i="1" kern="1200" dirty="0" err="1" smtClean="0">
                <a:solidFill>
                  <a:srgbClr val="000000"/>
                </a:solidFill>
                <a:effectLst/>
                <a:latin typeface="Times New Roman" panose="02020603050405020304" pitchFamily="18" charset="0"/>
                <a:ea typeface="+mn-ea"/>
                <a:cs typeface="+mn-cs"/>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0:55</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134107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Departments trimble device</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Representative</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0:50</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739681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None of the available NGI imagery satisfies the calibration </a:t>
            </a:r>
            <a:r>
              <a:rPr lang="en-ZA" altLang="en-US" dirty="0" err="1" smtClean="0">
                <a:latin typeface="Calibri" panose="020F0502020204030204" pitchFamily="34" charset="0"/>
                <a:ea typeface="Microsoft YaHei" panose="020B0503020204020204" pitchFamily="34" charset="-122"/>
              </a:rPr>
              <a:t>req's</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0:40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in study area, there are also inconsistencies within jobs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Work to reverse-engineer 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but not possible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NGI data potentially valuable </a:t>
            </a:r>
            <a:r>
              <a:rPr lang="en-ZA" altLang="en-US" dirty="0" err="1">
                <a:latin typeface="Calibri" panose="020F0502020204030204" pitchFamily="34" charset="0"/>
                <a:ea typeface="Microsoft YaHei" panose="020B0503020204020204" pitchFamily="34" charset="-122"/>
              </a:rPr>
              <a:t>src</a:t>
            </a:r>
            <a:r>
              <a:rPr lang="en-ZA" altLang="en-US" dirty="0">
                <a:latin typeface="Calibri" panose="020F0502020204030204" pitchFamily="34" charset="0"/>
                <a:ea typeface="Microsoft YaHei" panose="020B0503020204020204" pitchFamily="34" charset="-122"/>
              </a:rPr>
              <a:t> of info if calibrated</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there are also inconsistencies within jobs</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0:50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17188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AA88525-1D30-4ED9-998D-CE7664646C35}" type="slidenum">
              <a:rPr lang="en-US" altLang="en-US"/>
              <a:pPr/>
              <a:t>‹#›</a:t>
            </a:fld>
            <a:endParaRPr lang="en-US" altLang="en-US"/>
          </a:p>
        </p:txBody>
      </p:sp>
    </p:spTree>
    <p:extLst>
      <p:ext uri="{BB962C8B-B14F-4D97-AF65-F5344CB8AC3E}">
        <p14:creationId xmlns:p14="http://schemas.microsoft.com/office/powerpoint/2010/main" val="3312783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6AB1675-35DD-44E9-B447-39690914CF29}" type="slidenum">
              <a:rPr lang="en-US" altLang="en-US"/>
              <a:pPr/>
              <a:t>‹#›</a:t>
            </a:fld>
            <a:endParaRPr lang="en-US" altLang="en-US"/>
          </a:p>
        </p:txBody>
      </p:sp>
    </p:spTree>
    <p:extLst>
      <p:ext uri="{BB962C8B-B14F-4D97-AF65-F5344CB8AC3E}">
        <p14:creationId xmlns:p14="http://schemas.microsoft.com/office/powerpoint/2010/main" val="224713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F0D5C068-85FD-4D5B-8407-9F6A56E7FDA5}" type="slidenum">
              <a:rPr lang="en-US" altLang="en-US"/>
              <a:pPr/>
              <a:t>‹#›</a:t>
            </a:fld>
            <a:endParaRPr lang="en-US" altLang="en-US"/>
          </a:p>
        </p:txBody>
      </p:sp>
    </p:spTree>
    <p:extLst>
      <p:ext uri="{BB962C8B-B14F-4D97-AF65-F5344CB8AC3E}">
        <p14:creationId xmlns:p14="http://schemas.microsoft.com/office/powerpoint/2010/main" val="1326156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F87E38E-F8ED-4ECB-9595-BE43FA3F872D}" type="slidenum">
              <a:rPr lang="en-US" altLang="en-US"/>
              <a:pPr/>
              <a:t>‹#›</a:t>
            </a:fld>
            <a:endParaRPr lang="en-US" altLang="en-US"/>
          </a:p>
        </p:txBody>
      </p:sp>
    </p:spTree>
    <p:extLst>
      <p:ext uri="{BB962C8B-B14F-4D97-AF65-F5344CB8AC3E}">
        <p14:creationId xmlns:p14="http://schemas.microsoft.com/office/powerpoint/2010/main" val="4042937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DA68D42-5190-42E6-96F1-B6BE67637D42}" type="slidenum">
              <a:rPr lang="en-US" altLang="en-US"/>
              <a:pPr/>
              <a:t>‹#›</a:t>
            </a:fld>
            <a:endParaRPr lang="en-US" altLang="en-US"/>
          </a:p>
        </p:txBody>
      </p:sp>
    </p:spTree>
    <p:extLst>
      <p:ext uri="{BB962C8B-B14F-4D97-AF65-F5344CB8AC3E}">
        <p14:creationId xmlns:p14="http://schemas.microsoft.com/office/powerpoint/2010/main" val="278012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BED3D92C-D8B6-45CA-AE63-5D561018C44B}" type="slidenum">
              <a:rPr lang="en-US" altLang="en-US"/>
              <a:pPr/>
              <a:t>‹#›</a:t>
            </a:fld>
            <a:endParaRPr lang="en-US" altLang="en-US"/>
          </a:p>
        </p:txBody>
      </p:sp>
    </p:spTree>
    <p:extLst>
      <p:ext uri="{BB962C8B-B14F-4D97-AF65-F5344CB8AC3E}">
        <p14:creationId xmlns:p14="http://schemas.microsoft.com/office/powerpoint/2010/main" val="3340546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2560E973-2E37-443D-9E69-5FB7217D2425}" type="slidenum">
              <a:rPr lang="en-US" altLang="en-US"/>
              <a:pPr/>
              <a:t>‹#›</a:t>
            </a:fld>
            <a:endParaRPr lang="en-US" altLang="en-US"/>
          </a:p>
        </p:txBody>
      </p:sp>
    </p:spTree>
    <p:extLst>
      <p:ext uri="{BB962C8B-B14F-4D97-AF65-F5344CB8AC3E}">
        <p14:creationId xmlns:p14="http://schemas.microsoft.com/office/powerpoint/2010/main" val="195321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E0657BE9-AE86-4567-AEC4-EF57AFE064D2}" type="slidenum">
              <a:rPr lang="en-US" altLang="en-US"/>
              <a:pPr/>
              <a:t>‹#›</a:t>
            </a:fld>
            <a:endParaRPr lang="en-US" altLang="en-US"/>
          </a:p>
        </p:txBody>
      </p:sp>
    </p:spTree>
    <p:extLst>
      <p:ext uri="{BB962C8B-B14F-4D97-AF65-F5344CB8AC3E}">
        <p14:creationId xmlns:p14="http://schemas.microsoft.com/office/powerpoint/2010/main" val="3382726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DE16081A-7472-4A41-9E04-35A557D94275}" type="slidenum">
              <a:rPr lang="en-US" altLang="en-US"/>
              <a:pPr/>
              <a:t>‹#›</a:t>
            </a:fld>
            <a:endParaRPr lang="en-US" altLang="en-US"/>
          </a:p>
        </p:txBody>
      </p:sp>
    </p:spTree>
    <p:extLst>
      <p:ext uri="{BB962C8B-B14F-4D97-AF65-F5344CB8AC3E}">
        <p14:creationId xmlns:p14="http://schemas.microsoft.com/office/powerpoint/2010/main" val="428138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366DD1FB-7F6B-4700-9A01-52FA20E4BA56}" type="slidenum">
              <a:rPr lang="en-US" altLang="en-US"/>
              <a:pPr/>
              <a:t>‹#›</a:t>
            </a:fld>
            <a:endParaRPr lang="en-US" altLang="en-US"/>
          </a:p>
        </p:txBody>
      </p:sp>
    </p:spTree>
    <p:extLst>
      <p:ext uri="{BB962C8B-B14F-4D97-AF65-F5344CB8AC3E}">
        <p14:creationId xmlns:p14="http://schemas.microsoft.com/office/powerpoint/2010/main" val="2170803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EF5FA4-3B5F-47FC-B602-7D92B67A136D}" type="slidenum">
              <a:rPr lang="en-US" altLang="en-US"/>
              <a:pPr/>
              <a:t>‹#›</a:t>
            </a:fld>
            <a:endParaRPr lang="en-US" altLang="en-US"/>
          </a:p>
        </p:txBody>
      </p:sp>
    </p:spTree>
    <p:extLst>
      <p:ext uri="{BB962C8B-B14F-4D97-AF65-F5344CB8AC3E}">
        <p14:creationId xmlns:p14="http://schemas.microsoft.com/office/powerpoint/2010/main" val="9259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8F478B5-C534-467F-BE2F-88ADD3D56971}" type="slidenum">
              <a:rPr lang="en-US" altLang="en-US"/>
              <a:pPr/>
              <a:t>‹#›</a:t>
            </a:fld>
            <a:endParaRPr lang="en-US" altLang="en-US"/>
          </a:p>
        </p:txBody>
      </p:sp>
    </p:spTree>
    <p:extLst>
      <p:ext uri="{BB962C8B-B14F-4D97-AF65-F5344CB8AC3E}">
        <p14:creationId xmlns:p14="http://schemas.microsoft.com/office/powerpoint/2010/main" val="1461759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713404DB-7C5D-44D2-8B7D-E56507A4C740}" type="slidenum">
              <a:rPr lang="en-US" altLang="en-US"/>
              <a:pPr/>
              <a:t>‹#›</a:t>
            </a:fld>
            <a:endParaRPr lang="en-US" altLang="en-US"/>
          </a:p>
        </p:txBody>
      </p:sp>
    </p:spTree>
    <p:extLst>
      <p:ext uri="{BB962C8B-B14F-4D97-AF65-F5344CB8AC3E}">
        <p14:creationId xmlns:p14="http://schemas.microsoft.com/office/powerpoint/2010/main" val="2044058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04FD997-B92C-4D06-97D5-BAA3D92700EB}" type="slidenum">
              <a:rPr lang="en-US" altLang="en-US"/>
              <a:pPr/>
              <a:t>‹#›</a:t>
            </a:fld>
            <a:endParaRPr lang="en-US" altLang="en-US"/>
          </a:p>
        </p:txBody>
      </p:sp>
    </p:spTree>
    <p:extLst>
      <p:ext uri="{BB962C8B-B14F-4D97-AF65-F5344CB8AC3E}">
        <p14:creationId xmlns:p14="http://schemas.microsoft.com/office/powerpoint/2010/main" val="923890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8BED866-E621-4498-A676-63776E652824}" type="slidenum">
              <a:rPr lang="en-US" altLang="en-US"/>
              <a:pPr/>
              <a:t>‹#›</a:t>
            </a:fld>
            <a:endParaRPr lang="en-US" altLang="en-US"/>
          </a:p>
        </p:txBody>
      </p:sp>
    </p:spTree>
    <p:extLst>
      <p:ext uri="{BB962C8B-B14F-4D97-AF65-F5344CB8AC3E}">
        <p14:creationId xmlns:p14="http://schemas.microsoft.com/office/powerpoint/2010/main" val="2254331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4838" cy="985838"/>
          </a:xfrm>
        </p:spPr>
        <p:txBody>
          <a:bodyPr/>
          <a:lstStyle/>
          <a:p>
            <a:r>
              <a:rPr lang="en-US" smtClean="0"/>
              <a:t>Click to edit Master title style</a:t>
            </a:r>
            <a:endParaRPr lang="en-ZA"/>
          </a:p>
        </p:txBody>
      </p:sp>
      <p:sp>
        <p:nvSpPr>
          <p:cNvPr id="3" name="Date Placeholder 2"/>
          <p:cNvSpPr>
            <a:spLocks noGrp="1"/>
          </p:cNvSpPr>
          <p:nvPr>
            <p:ph type="dt" idx="10"/>
          </p:nvPr>
        </p:nvSpPr>
        <p:spPr>
          <a:xfrm>
            <a:off x="457200" y="19050"/>
            <a:ext cx="2890838" cy="323850"/>
          </a:xfrm>
        </p:spPr>
        <p:txBody>
          <a:bodyPr/>
          <a:lstStyle>
            <a:lvl1pPr>
              <a:defRPr/>
            </a:lvl1pPr>
          </a:lstStyle>
          <a:p>
            <a:endParaRPr lang="en-US" altLang="en-US"/>
          </a:p>
        </p:txBody>
      </p:sp>
      <p:sp>
        <p:nvSpPr>
          <p:cNvPr id="4" name="Slide Number Placeholder 3"/>
          <p:cNvSpPr>
            <a:spLocks noGrp="1"/>
          </p:cNvSpPr>
          <p:nvPr>
            <p:ph type="sldNum" idx="11"/>
          </p:nvPr>
        </p:nvSpPr>
        <p:spPr>
          <a:xfrm>
            <a:off x="7620000" y="19050"/>
            <a:ext cx="1062038" cy="323850"/>
          </a:xfrm>
        </p:spPr>
        <p:txBody>
          <a:bodyPr/>
          <a:lstStyle>
            <a:lvl1pPr>
              <a:defRPr/>
            </a:lvl1pPr>
          </a:lstStyle>
          <a:p>
            <a:fld id="{CE67B1CE-3D21-4194-9C9F-B0919FF56DE9}" type="slidenum">
              <a:rPr lang="en-US" altLang="en-US"/>
              <a:pPr/>
              <a:t>‹#›</a:t>
            </a:fld>
            <a:endParaRPr lang="en-US" altLang="en-US"/>
          </a:p>
        </p:txBody>
      </p:sp>
    </p:spTree>
    <p:extLst>
      <p:ext uri="{BB962C8B-B14F-4D97-AF65-F5344CB8AC3E}">
        <p14:creationId xmlns:p14="http://schemas.microsoft.com/office/powerpoint/2010/main" val="4200250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50267FB-A8FF-4657-89C1-EDCF09482F6C}" type="slidenum">
              <a:rPr lang="en-US" altLang="en-US"/>
              <a:pPr/>
              <a:t>‹#›</a:t>
            </a:fld>
            <a:endParaRPr lang="en-US" altLang="en-US"/>
          </a:p>
        </p:txBody>
      </p:sp>
    </p:spTree>
    <p:extLst>
      <p:ext uri="{BB962C8B-B14F-4D97-AF65-F5344CB8AC3E}">
        <p14:creationId xmlns:p14="http://schemas.microsoft.com/office/powerpoint/2010/main" val="349255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C5890779-3F40-4F57-B263-58DC5FECFDA3}" type="slidenum">
              <a:rPr lang="en-US" altLang="en-US"/>
              <a:pPr/>
              <a:t>‹#›</a:t>
            </a:fld>
            <a:endParaRPr lang="en-US" altLang="en-US"/>
          </a:p>
        </p:txBody>
      </p:sp>
    </p:spTree>
    <p:extLst>
      <p:ext uri="{BB962C8B-B14F-4D97-AF65-F5344CB8AC3E}">
        <p14:creationId xmlns:p14="http://schemas.microsoft.com/office/powerpoint/2010/main" val="3392291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FF8E62B-928A-4D70-B64B-58F522615C86}" type="slidenum">
              <a:rPr lang="en-US" altLang="en-US"/>
              <a:pPr/>
              <a:t>‹#›</a:t>
            </a:fld>
            <a:endParaRPr lang="en-US" altLang="en-US"/>
          </a:p>
        </p:txBody>
      </p:sp>
    </p:spTree>
    <p:extLst>
      <p:ext uri="{BB962C8B-B14F-4D97-AF65-F5344CB8AC3E}">
        <p14:creationId xmlns:p14="http://schemas.microsoft.com/office/powerpoint/2010/main" val="3823838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CB462FA-2D59-4019-B7D2-F8739E633C4D}" type="slidenum">
              <a:rPr lang="en-US" altLang="en-US"/>
              <a:pPr/>
              <a:t>‹#›</a:t>
            </a:fld>
            <a:endParaRPr lang="en-US" altLang="en-US"/>
          </a:p>
        </p:txBody>
      </p:sp>
    </p:spTree>
    <p:extLst>
      <p:ext uri="{BB962C8B-B14F-4D97-AF65-F5344CB8AC3E}">
        <p14:creationId xmlns:p14="http://schemas.microsoft.com/office/powerpoint/2010/main" val="3724880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D8FA5E71-CAEE-4EE9-A6DF-65D619E8F9BD}" type="slidenum">
              <a:rPr lang="en-US" altLang="en-US"/>
              <a:pPr/>
              <a:t>‹#›</a:t>
            </a:fld>
            <a:endParaRPr lang="en-US" altLang="en-US"/>
          </a:p>
        </p:txBody>
      </p:sp>
    </p:spTree>
    <p:extLst>
      <p:ext uri="{BB962C8B-B14F-4D97-AF65-F5344CB8AC3E}">
        <p14:creationId xmlns:p14="http://schemas.microsoft.com/office/powerpoint/2010/main" val="1562442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174A207B-218F-4027-8981-EBBB999F0B12}" type="slidenum">
              <a:rPr lang="en-US" altLang="en-US"/>
              <a:pPr/>
              <a:t>‹#›</a:t>
            </a:fld>
            <a:endParaRPr lang="en-US" altLang="en-US"/>
          </a:p>
        </p:txBody>
      </p:sp>
    </p:spTree>
    <p:extLst>
      <p:ext uri="{BB962C8B-B14F-4D97-AF65-F5344CB8AC3E}">
        <p14:creationId xmlns:p14="http://schemas.microsoft.com/office/powerpoint/2010/main" val="230579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907CC80-6B1D-48B4-8FB0-824728AC66BF}" type="slidenum">
              <a:rPr lang="en-US" altLang="en-US"/>
              <a:pPr/>
              <a:t>‹#›</a:t>
            </a:fld>
            <a:endParaRPr lang="en-US" altLang="en-US"/>
          </a:p>
        </p:txBody>
      </p:sp>
    </p:spTree>
    <p:extLst>
      <p:ext uri="{BB962C8B-B14F-4D97-AF65-F5344CB8AC3E}">
        <p14:creationId xmlns:p14="http://schemas.microsoft.com/office/powerpoint/2010/main" val="3745782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746954FA-61CD-48AA-BB5E-6296D477B364}" type="slidenum">
              <a:rPr lang="en-US" altLang="en-US"/>
              <a:pPr/>
              <a:t>‹#›</a:t>
            </a:fld>
            <a:endParaRPr lang="en-US" altLang="en-US"/>
          </a:p>
        </p:txBody>
      </p:sp>
    </p:spTree>
    <p:extLst>
      <p:ext uri="{BB962C8B-B14F-4D97-AF65-F5344CB8AC3E}">
        <p14:creationId xmlns:p14="http://schemas.microsoft.com/office/powerpoint/2010/main" val="3571370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8A6691D2-AF4C-4234-A862-352F22C9C6DE}" type="slidenum">
              <a:rPr lang="en-US" altLang="en-US"/>
              <a:pPr/>
              <a:t>‹#›</a:t>
            </a:fld>
            <a:endParaRPr lang="en-US" altLang="en-US"/>
          </a:p>
        </p:txBody>
      </p:sp>
    </p:spTree>
    <p:extLst>
      <p:ext uri="{BB962C8B-B14F-4D97-AF65-F5344CB8AC3E}">
        <p14:creationId xmlns:p14="http://schemas.microsoft.com/office/powerpoint/2010/main" val="2536263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8F9A4C-248A-4BB9-ABD9-908C3F271D24}" type="slidenum">
              <a:rPr lang="en-US" altLang="en-US"/>
              <a:pPr/>
              <a:t>‹#›</a:t>
            </a:fld>
            <a:endParaRPr lang="en-US" altLang="en-US"/>
          </a:p>
        </p:txBody>
      </p:sp>
    </p:spTree>
    <p:extLst>
      <p:ext uri="{BB962C8B-B14F-4D97-AF65-F5344CB8AC3E}">
        <p14:creationId xmlns:p14="http://schemas.microsoft.com/office/powerpoint/2010/main" val="1536372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9AAE22A-C7CA-400F-BBC1-064E34549F1A}" type="slidenum">
              <a:rPr lang="en-US" altLang="en-US"/>
              <a:pPr/>
              <a:t>‹#›</a:t>
            </a:fld>
            <a:endParaRPr lang="en-US" altLang="en-US"/>
          </a:p>
        </p:txBody>
      </p:sp>
    </p:spTree>
    <p:extLst>
      <p:ext uri="{BB962C8B-B14F-4D97-AF65-F5344CB8AC3E}">
        <p14:creationId xmlns:p14="http://schemas.microsoft.com/office/powerpoint/2010/main" val="4671512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0867FA0-E5EA-4B1C-BB2B-C5DF8E5FB436}" type="slidenum">
              <a:rPr lang="en-US" altLang="en-US"/>
              <a:pPr/>
              <a:t>‹#›</a:t>
            </a:fld>
            <a:endParaRPr lang="en-US" altLang="en-US"/>
          </a:p>
        </p:txBody>
      </p:sp>
    </p:spTree>
    <p:extLst>
      <p:ext uri="{BB962C8B-B14F-4D97-AF65-F5344CB8AC3E}">
        <p14:creationId xmlns:p14="http://schemas.microsoft.com/office/powerpoint/2010/main" val="2563330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C477163-0C49-4DD7-AE26-9950B0932C14}" type="slidenum">
              <a:rPr lang="en-US" altLang="en-US"/>
              <a:pPr/>
              <a:t>‹#›</a:t>
            </a:fld>
            <a:endParaRPr lang="en-US" altLang="en-US"/>
          </a:p>
        </p:txBody>
      </p:sp>
    </p:spTree>
    <p:extLst>
      <p:ext uri="{BB962C8B-B14F-4D97-AF65-F5344CB8AC3E}">
        <p14:creationId xmlns:p14="http://schemas.microsoft.com/office/powerpoint/2010/main" val="1219721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31248C5E-A04A-4F81-90A6-06B0D81298EF}" type="slidenum">
              <a:rPr lang="en-US" altLang="en-US"/>
              <a:pPr/>
              <a:t>‹#›</a:t>
            </a:fld>
            <a:endParaRPr lang="en-US" altLang="en-US"/>
          </a:p>
        </p:txBody>
      </p:sp>
    </p:spTree>
    <p:extLst>
      <p:ext uri="{BB962C8B-B14F-4D97-AF65-F5344CB8AC3E}">
        <p14:creationId xmlns:p14="http://schemas.microsoft.com/office/powerpoint/2010/main" val="4024033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127BC631-F01F-4796-BF70-0880C378BAB3}" type="slidenum">
              <a:rPr lang="en-US" altLang="en-US"/>
              <a:pPr/>
              <a:t>‹#›</a:t>
            </a:fld>
            <a:endParaRPr lang="en-US" altLang="en-US"/>
          </a:p>
        </p:txBody>
      </p:sp>
    </p:spTree>
    <p:extLst>
      <p:ext uri="{BB962C8B-B14F-4D97-AF65-F5344CB8AC3E}">
        <p14:creationId xmlns:p14="http://schemas.microsoft.com/office/powerpoint/2010/main" val="2383306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6CA22595-CC38-4C89-B44B-876A8CE69928}" type="slidenum">
              <a:rPr lang="en-US" altLang="en-US"/>
              <a:pPr/>
              <a:t>‹#›</a:t>
            </a:fld>
            <a:endParaRPr lang="en-US" altLang="en-US"/>
          </a:p>
        </p:txBody>
      </p:sp>
    </p:spTree>
    <p:extLst>
      <p:ext uri="{BB962C8B-B14F-4D97-AF65-F5344CB8AC3E}">
        <p14:creationId xmlns:p14="http://schemas.microsoft.com/office/powerpoint/2010/main" val="14742685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97323C87-C533-43AE-B81C-511D20510998}" type="slidenum">
              <a:rPr lang="en-US" altLang="en-US"/>
              <a:pPr/>
              <a:t>‹#›</a:t>
            </a:fld>
            <a:endParaRPr lang="en-US" altLang="en-US"/>
          </a:p>
        </p:txBody>
      </p:sp>
    </p:spTree>
    <p:extLst>
      <p:ext uri="{BB962C8B-B14F-4D97-AF65-F5344CB8AC3E}">
        <p14:creationId xmlns:p14="http://schemas.microsoft.com/office/powerpoint/2010/main" val="273781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2F45775D-24FB-4920-B536-9654BA894C7E}" type="slidenum">
              <a:rPr lang="en-US" altLang="en-US"/>
              <a:pPr/>
              <a:t>‹#›</a:t>
            </a:fld>
            <a:endParaRPr lang="en-US" altLang="en-US"/>
          </a:p>
        </p:txBody>
      </p:sp>
    </p:spTree>
    <p:extLst>
      <p:ext uri="{BB962C8B-B14F-4D97-AF65-F5344CB8AC3E}">
        <p14:creationId xmlns:p14="http://schemas.microsoft.com/office/powerpoint/2010/main" val="1214485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7517280C-DB9C-4D48-B784-F5CBC235EE63}" type="slidenum">
              <a:rPr lang="en-US" altLang="en-US"/>
              <a:pPr/>
              <a:t>‹#›</a:t>
            </a:fld>
            <a:endParaRPr lang="en-US" altLang="en-US"/>
          </a:p>
        </p:txBody>
      </p:sp>
    </p:spTree>
    <p:extLst>
      <p:ext uri="{BB962C8B-B14F-4D97-AF65-F5344CB8AC3E}">
        <p14:creationId xmlns:p14="http://schemas.microsoft.com/office/powerpoint/2010/main" val="10062614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B15DA644-4FFC-43F2-93F6-4CCC4C14FEFF}" type="slidenum">
              <a:rPr lang="en-US" altLang="en-US"/>
              <a:pPr/>
              <a:t>‹#›</a:t>
            </a:fld>
            <a:endParaRPr lang="en-US" altLang="en-US"/>
          </a:p>
        </p:txBody>
      </p:sp>
    </p:spTree>
    <p:extLst>
      <p:ext uri="{BB962C8B-B14F-4D97-AF65-F5344CB8AC3E}">
        <p14:creationId xmlns:p14="http://schemas.microsoft.com/office/powerpoint/2010/main" val="20030308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D081B0F-F592-4B39-970E-1B5053A70690}" type="slidenum">
              <a:rPr lang="en-US" altLang="en-US"/>
              <a:pPr/>
              <a:t>‹#›</a:t>
            </a:fld>
            <a:endParaRPr lang="en-US" altLang="en-US"/>
          </a:p>
        </p:txBody>
      </p:sp>
    </p:spTree>
    <p:extLst>
      <p:ext uri="{BB962C8B-B14F-4D97-AF65-F5344CB8AC3E}">
        <p14:creationId xmlns:p14="http://schemas.microsoft.com/office/powerpoint/2010/main" val="180999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535F0EC5-68DC-432A-9A43-C810EAB4164D}" type="slidenum">
              <a:rPr lang="en-US" altLang="en-US"/>
              <a:pPr/>
              <a:t>‹#›</a:t>
            </a:fld>
            <a:endParaRPr lang="en-US" altLang="en-US"/>
          </a:p>
        </p:txBody>
      </p:sp>
    </p:spTree>
    <p:extLst>
      <p:ext uri="{BB962C8B-B14F-4D97-AF65-F5344CB8AC3E}">
        <p14:creationId xmlns:p14="http://schemas.microsoft.com/office/powerpoint/2010/main" val="3302129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AB0FD63-322D-40BA-8D03-80ADE572B3B7}" type="slidenum">
              <a:rPr lang="en-US" altLang="en-US"/>
              <a:pPr/>
              <a:t>‹#›</a:t>
            </a:fld>
            <a:endParaRPr lang="en-US" altLang="en-US"/>
          </a:p>
        </p:txBody>
      </p:sp>
    </p:spTree>
    <p:extLst>
      <p:ext uri="{BB962C8B-B14F-4D97-AF65-F5344CB8AC3E}">
        <p14:creationId xmlns:p14="http://schemas.microsoft.com/office/powerpoint/2010/main" val="772794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0D81EEC-D5A2-4E30-8AA4-5C6715F49224}" type="slidenum">
              <a:rPr lang="en-US" altLang="en-US"/>
              <a:pPr/>
              <a:t>‹#›</a:t>
            </a:fld>
            <a:endParaRPr lang="en-US" altLang="en-US"/>
          </a:p>
        </p:txBody>
      </p:sp>
    </p:spTree>
    <p:extLst>
      <p:ext uri="{BB962C8B-B14F-4D97-AF65-F5344CB8AC3E}">
        <p14:creationId xmlns:p14="http://schemas.microsoft.com/office/powerpoint/2010/main" val="14729728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C8808173-7896-4FD3-85C5-D55FC63DE61D}" type="slidenum">
              <a:rPr lang="en-US" altLang="en-US"/>
              <a:pPr/>
              <a:t>‹#›</a:t>
            </a:fld>
            <a:endParaRPr lang="en-US" altLang="en-US"/>
          </a:p>
        </p:txBody>
      </p:sp>
    </p:spTree>
    <p:extLst>
      <p:ext uri="{BB962C8B-B14F-4D97-AF65-F5344CB8AC3E}">
        <p14:creationId xmlns:p14="http://schemas.microsoft.com/office/powerpoint/2010/main" val="177517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5FFC17F-D1CF-4A16-A33F-E2A44E816065}" type="slidenum">
              <a:rPr lang="en-US" altLang="en-US"/>
              <a:pPr/>
              <a:t>‹#›</a:t>
            </a:fld>
            <a:endParaRPr lang="en-US" altLang="en-US"/>
          </a:p>
        </p:txBody>
      </p:sp>
    </p:spTree>
    <p:extLst>
      <p:ext uri="{BB962C8B-B14F-4D97-AF65-F5344CB8AC3E}">
        <p14:creationId xmlns:p14="http://schemas.microsoft.com/office/powerpoint/2010/main" val="1850539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A5190228-3EB1-4192-A89B-8597DE30A3E2}" type="slidenum">
              <a:rPr lang="en-US" altLang="en-US"/>
              <a:pPr/>
              <a:t>‹#›</a:t>
            </a:fld>
            <a:endParaRPr lang="en-US" altLang="en-US"/>
          </a:p>
        </p:txBody>
      </p:sp>
    </p:spTree>
    <p:extLst>
      <p:ext uri="{BB962C8B-B14F-4D97-AF65-F5344CB8AC3E}">
        <p14:creationId xmlns:p14="http://schemas.microsoft.com/office/powerpoint/2010/main" val="3588233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74A6434-F031-4FA7-962D-4CDBA864A621}" type="slidenum">
              <a:rPr lang="en-US" altLang="en-US"/>
              <a:pPr/>
              <a:t>‹#›</a:t>
            </a:fld>
            <a:endParaRPr lang="en-US" altLang="en-US"/>
          </a:p>
        </p:txBody>
      </p:sp>
    </p:spTree>
    <p:extLst>
      <p:ext uri="{BB962C8B-B14F-4D97-AF65-F5344CB8AC3E}">
        <p14:creationId xmlns:p14="http://schemas.microsoft.com/office/powerpoint/2010/main" val="157421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B43B4367-0A36-4F6D-9BE2-28FDC1400CCE}" type="slidenum">
              <a:rPr lang="en-US" altLang="en-US"/>
              <a:pPr/>
              <a:t>‹#›</a:t>
            </a:fld>
            <a:endParaRPr lang="en-US" altLang="en-US"/>
          </a:p>
        </p:txBody>
      </p:sp>
    </p:spTree>
    <p:extLst>
      <p:ext uri="{BB962C8B-B14F-4D97-AF65-F5344CB8AC3E}">
        <p14:creationId xmlns:p14="http://schemas.microsoft.com/office/powerpoint/2010/main" val="433253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91DE2783-49A5-42C7-AD73-D02E64667572}" type="slidenum">
              <a:rPr lang="en-US" altLang="en-US"/>
              <a:pPr/>
              <a:t>‹#›</a:t>
            </a:fld>
            <a:endParaRPr lang="en-US" altLang="en-US"/>
          </a:p>
        </p:txBody>
      </p:sp>
    </p:spTree>
    <p:extLst>
      <p:ext uri="{BB962C8B-B14F-4D97-AF65-F5344CB8AC3E}">
        <p14:creationId xmlns:p14="http://schemas.microsoft.com/office/powerpoint/2010/main" val="23082757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C056EFC4-2BFD-4CC6-B7CC-0F43DB08825E}" type="slidenum">
              <a:rPr lang="en-US" altLang="en-US"/>
              <a:pPr/>
              <a:t>‹#›</a:t>
            </a:fld>
            <a:endParaRPr lang="en-US" altLang="en-US"/>
          </a:p>
        </p:txBody>
      </p:sp>
    </p:spTree>
    <p:extLst>
      <p:ext uri="{BB962C8B-B14F-4D97-AF65-F5344CB8AC3E}">
        <p14:creationId xmlns:p14="http://schemas.microsoft.com/office/powerpoint/2010/main" val="17089604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BBE2E74F-9DFF-40BD-97B9-EDC7440C7CB7}" type="slidenum">
              <a:rPr lang="en-US" altLang="en-US"/>
              <a:pPr/>
              <a:t>‹#›</a:t>
            </a:fld>
            <a:endParaRPr lang="en-US" altLang="en-US"/>
          </a:p>
        </p:txBody>
      </p:sp>
    </p:spTree>
    <p:extLst>
      <p:ext uri="{BB962C8B-B14F-4D97-AF65-F5344CB8AC3E}">
        <p14:creationId xmlns:p14="http://schemas.microsoft.com/office/powerpoint/2010/main" val="15864455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927A2096-D4E9-44D8-9E03-70EAA7C35595}" type="slidenum">
              <a:rPr lang="en-US" altLang="en-US"/>
              <a:pPr/>
              <a:t>‹#›</a:t>
            </a:fld>
            <a:endParaRPr lang="en-US" altLang="en-US"/>
          </a:p>
        </p:txBody>
      </p:sp>
    </p:spTree>
    <p:extLst>
      <p:ext uri="{BB962C8B-B14F-4D97-AF65-F5344CB8AC3E}">
        <p14:creationId xmlns:p14="http://schemas.microsoft.com/office/powerpoint/2010/main" val="20195754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E4454B56-FA54-4BAB-8EFB-E1353C178183}" type="slidenum">
              <a:rPr lang="en-US" altLang="en-US"/>
              <a:pPr/>
              <a:t>‹#›</a:t>
            </a:fld>
            <a:endParaRPr lang="en-US" altLang="en-US"/>
          </a:p>
        </p:txBody>
      </p:sp>
    </p:spTree>
    <p:extLst>
      <p:ext uri="{BB962C8B-B14F-4D97-AF65-F5344CB8AC3E}">
        <p14:creationId xmlns:p14="http://schemas.microsoft.com/office/powerpoint/2010/main" val="37593105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9AAC2D0-BA48-40BF-A0F5-D2118068F6AE}" type="slidenum">
              <a:rPr lang="en-US" altLang="en-US"/>
              <a:pPr/>
              <a:t>‹#›</a:t>
            </a:fld>
            <a:endParaRPr lang="en-US" altLang="en-US"/>
          </a:p>
        </p:txBody>
      </p:sp>
    </p:spTree>
    <p:extLst>
      <p:ext uri="{BB962C8B-B14F-4D97-AF65-F5344CB8AC3E}">
        <p14:creationId xmlns:p14="http://schemas.microsoft.com/office/powerpoint/2010/main" val="948815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22412DE-3483-4B4B-ACA1-EF99A8449263}" type="slidenum">
              <a:rPr lang="en-US" altLang="en-US"/>
              <a:pPr/>
              <a:t>‹#›</a:t>
            </a:fld>
            <a:endParaRPr lang="en-US" altLang="en-US"/>
          </a:p>
        </p:txBody>
      </p:sp>
    </p:spTree>
    <p:extLst>
      <p:ext uri="{BB962C8B-B14F-4D97-AF65-F5344CB8AC3E}">
        <p14:creationId xmlns:p14="http://schemas.microsoft.com/office/powerpoint/2010/main" val="358342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5C6492EC-4726-4D5E-A74B-2400B3E15363}" type="slidenum">
              <a:rPr lang="en-US" altLang="en-US"/>
              <a:pPr/>
              <a:t>‹#›</a:t>
            </a:fld>
            <a:endParaRPr lang="en-US" altLang="en-US"/>
          </a:p>
        </p:txBody>
      </p:sp>
    </p:spTree>
    <p:extLst>
      <p:ext uri="{BB962C8B-B14F-4D97-AF65-F5344CB8AC3E}">
        <p14:creationId xmlns:p14="http://schemas.microsoft.com/office/powerpoint/2010/main" val="214571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785C16D5-5F48-4154-962D-0C492FDA0654}" type="slidenum">
              <a:rPr lang="en-US" altLang="en-US"/>
              <a:pPr/>
              <a:t>‹#›</a:t>
            </a:fld>
            <a:endParaRPr lang="en-US" altLang="en-US"/>
          </a:p>
        </p:txBody>
      </p:sp>
    </p:spTree>
    <p:extLst>
      <p:ext uri="{BB962C8B-B14F-4D97-AF65-F5344CB8AC3E}">
        <p14:creationId xmlns:p14="http://schemas.microsoft.com/office/powerpoint/2010/main" val="2274924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A2F1D65C-69EC-4A6D-A6C7-979CCED97CC8}" type="slidenum">
              <a:rPr lang="en-US" altLang="en-US"/>
              <a:pPr/>
              <a:t>‹#›</a:t>
            </a:fld>
            <a:endParaRPr lang="en-US" altLang="en-US"/>
          </a:p>
        </p:txBody>
      </p:sp>
    </p:spTree>
    <p:extLst>
      <p:ext uri="{BB962C8B-B14F-4D97-AF65-F5344CB8AC3E}">
        <p14:creationId xmlns:p14="http://schemas.microsoft.com/office/powerpoint/2010/main" val="44962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FB3B9D65-6EE7-4063-8181-91462FAE7FFD}" type="slidenum">
              <a:rPr lang="en-US" altLang="en-US"/>
              <a:pPr/>
              <a:t>‹#›</a:t>
            </a:fld>
            <a:endParaRPr lang="en-US" altLang="en-US"/>
          </a:p>
        </p:txBody>
      </p:sp>
    </p:spTree>
    <p:extLst>
      <p:ext uri="{BB962C8B-B14F-4D97-AF65-F5344CB8AC3E}">
        <p14:creationId xmlns:p14="http://schemas.microsoft.com/office/powerpoint/2010/main" val="389681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6" name="Rectangle 2"/>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3"/>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Rectangle 4"/>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9" name="Rectangle 5"/>
          <p:cNvSpPr>
            <a:spLocks noGrp="1" noChangeArrowheads="1"/>
          </p:cNvSpPr>
          <p:nvPr>
            <p:ph type="dt"/>
          </p:nvPr>
        </p:nvSpPr>
        <p:spPr bwMode="auto">
          <a:xfrm>
            <a:off x="457200" y="-3175"/>
            <a:ext cx="28908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endParaRPr lang="en-US" altLang="en-US"/>
          </a:p>
        </p:txBody>
      </p:sp>
      <p:sp>
        <p:nvSpPr>
          <p:cNvPr id="1030" name="Text Box 6"/>
          <p:cNvSpPr txBox="1">
            <a:spLocks noChangeArrowheads="1"/>
          </p:cNvSpPr>
          <p:nvPr/>
        </p:nvSpPr>
        <p:spPr bwMode="auto">
          <a:xfrm>
            <a:off x="3429000" y="-1588"/>
            <a:ext cx="4114800" cy="36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31" name="Rectangle 7"/>
          <p:cNvSpPr>
            <a:spLocks noGrp="1" noChangeArrowheads="1"/>
          </p:cNvSpPr>
          <p:nvPr>
            <p:ph type="sldNum"/>
          </p:nvPr>
        </p:nvSpPr>
        <p:spPr bwMode="auto">
          <a:xfrm>
            <a:off x="7620000" y="-3175"/>
            <a:ext cx="10620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E9171698-5735-4059-8F43-E0AD00B9D20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0"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1" name="Line 3"/>
          <p:cNvSpPr>
            <a:spLocks noChangeShapeType="1"/>
          </p:cNvSpPr>
          <p:nvPr/>
        </p:nvSpPr>
        <p:spPr bwMode="auto">
          <a:xfrm>
            <a:off x="685800" y="3398838"/>
            <a:ext cx="7848600" cy="1587"/>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2052"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2053"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4"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2055"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6"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048DDE7-5FB8-4A31-9850-205985CA03E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08" r:id="rId12"/>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74"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75" name="Line 3"/>
          <p:cNvSpPr>
            <a:spLocks noChangeShapeType="1"/>
          </p:cNvSpPr>
          <p:nvPr/>
        </p:nvSpPr>
        <p:spPr bwMode="auto">
          <a:xfrm>
            <a:off x="731838" y="4598988"/>
            <a:ext cx="7848600" cy="1587"/>
          </a:xfrm>
          <a:prstGeom prst="line">
            <a:avLst/>
          </a:prstGeom>
          <a:noFill/>
          <a:ln w="19080">
            <a:solidFill>
              <a:srgbClr val="EEECE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3076"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3077"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3078"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3079"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80"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7F7AFD3-F697-437A-8F0C-F6F9BA5B4B8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EEECE1"/>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FFFFFF"/>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FFFFFF"/>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FFFFFF"/>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098"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099" name="Line 3"/>
          <p:cNvSpPr>
            <a:spLocks noChangeShapeType="1"/>
          </p:cNvSpPr>
          <p:nvPr/>
        </p:nvSpPr>
        <p:spPr bwMode="auto">
          <a:xfrm flipH="1">
            <a:off x="4567238" y="1692275"/>
            <a:ext cx="11112" cy="4708525"/>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4100"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4101"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4102"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4103"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104"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2C0097F-E173-4EDA-90CF-7124E830A9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2"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3" name="Line 3"/>
          <p:cNvSpPr>
            <a:spLocks noChangeShapeType="1"/>
          </p:cNvSpPr>
          <p:nvPr/>
        </p:nvSpPr>
        <p:spPr bwMode="auto">
          <a:xfrm flipH="1">
            <a:off x="2770188" y="792163"/>
            <a:ext cx="11112" cy="5578475"/>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5124"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5125"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5126"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5127"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8"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42499E71-4796-4E9E-A1BC-B5B0EC35AA4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546475"/>
            <a:ext cx="3962400" cy="298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0" name="Text Box 2"/>
          <p:cNvSpPr txBox="1">
            <a:spLocks noChangeArrowheads="1"/>
          </p:cNvSpPr>
          <p:nvPr/>
        </p:nvSpPr>
        <p:spPr bwMode="auto">
          <a:xfrm>
            <a:off x="685800" y="1371600"/>
            <a:ext cx="7848600"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ZA" altLang="en-US" sz="3600" b="1" dirty="0">
                <a:solidFill>
                  <a:srgbClr val="1F497D"/>
                </a:solidFill>
                <a:ea typeface="Microsoft YaHei" panose="020B0503020204020204" pitchFamily="34" charset="-122"/>
              </a:rPr>
              <a:t>Very High Resolution Mapping of </a:t>
            </a:r>
            <a:r>
              <a:rPr lang="en-ZA" altLang="en-US" sz="3600" b="1" dirty="0" err="1">
                <a:solidFill>
                  <a:srgbClr val="1F497D"/>
                </a:solidFill>
                <a:ea typeface="Microsoft YaHei" panose="020B0503020204020204" pitchFamily="34" charset="-122"/>
              </a:rPr>
              <a:t>Spekboom</a:t>
            </a:r>
            <a:r>
              <a:rPr lang="en-ZA" altLang="en-US" sz="3600" b="1" dirty="0">
                <a:solidFill>
                  <a:srgbClr val="1F497D"/>
                </a:solidFill>
                <a:ea typeface="Microsoft YaHei" panose="020B0503020204020204" pitchFamily="34" charset="-122"/>
              </a:rPr>
              <a:t> Canopy Cover</a:t>
            </a:r>
            <a:endParaRPr lang="en-GB" altLang="en-US" sz="3600" b="1" dirty="0">
              <a:solidFill>
                <a:srgbClr val="1F497D"/>
              </a:solidFill>
              <a:ea typeface="Microsoft YaHei" panose="020B0503020204020204" pitchFamily="34" charset="-122"/>
            </a:endParaRPr>
          </a:p>
        </p:txBody>
      </p:sp>
      <p:sp>
        <p:nvSpPr>
          <p:cNvPr id="7171" name="Text Box 3"/>
          <p:cNvSpPr txBox="1">
            <a:spLocks noChangeArrowheads="1"/>
          </p:cNvSpPr>
          <p:nvPr/>
        </p:nvSpPr>
        <p:spPr bwMode="auto">
          <a:xfrm>
            <a:off x="685800" y="3505200"/>
            <a:ext cx="3657600" cy="260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550"/>
              </a:spcBef>
              <a:buClrTx/>
              <a:buSzPct val="85000"/>
              <a:buFontTx/>
              <a:buNone/>
            </a:pP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r>
              <a:rPr lang="en-GB" altLang="en-US" sz="2200" dirty="0" err="1">
                <a:solidFill>
                  <a:srgbClr val="404040"/>
                </a:solidFill>
                <a:ea typeface="Microsoft YaHei" panose="020B0503020204020204" pitchFamily="34" charset="-122"/>
              </a:rPr>
              <a:t>Dugal</a:t>
            </a:r>
            <a:r>
              <a:rPr lang="en-GB" altLang="en-US" sz="2200" dirty="0">
                <a:solidFill>
                  <a:srgbClr val="404040"/>
                </a:solidFill>
                <a:ea typeface="Microsoft YaHei" panose="020B0503020204020204" pitchFamily="34" charset="-122"/>
              </a:rPr>
              <a:t> </a:t>
            </a:r>
            <a:r>
              <a:rPr lang="en-GB" altLang="en-US" sz="2200" dirty="0" smtClean="0">
                <a:solidFill>
                  <a:srgbClr val="404040"/>
                </a:solidFill>
                <a:ea typeface="Microsoft YaHei" panose="020B0503020204020204" pitchFamily="34" charset="-122"/>
              </a:rPr>
              <a:t>Harris</a:t>
            </a:r>
            <a:r>
              <a:rPr lang="en-GB" altLang="en-US" sz="2200" baseline="30000" dirty="0" smtClean="0">
                <a:solidFill>
                  <a:srgbClr val="404040"/>
                </a:solidFill>
                <a:ea typeface="Microsoft YaHei" panose="020B0503020204020204" pitchFamily="34" charset="-122"/>
              </a:rPr>
              <a:t>1</a:t>
            </a:r>
          </a:p>
          <a:p>
            <a:pPr>
              <a:lnSpc>
                <a:spcPct val="90000"/>
              </a:lnSpc>
              <a:spcBef>
                <a:spcPts val="550"/>
              </a:spcBef>
              <a:buClrTx/>
              <a:buSzPct val="85000"/>
              <a:buFontTx/>
              <a:buNone/>
            </a:pPr>
            <a:r>
              <a:rPr lang="en-GB" altLang="en-US" sz="2200" dirty="0" err="1" smtClean="0">
                <a:solidFill>
                  <a:srgbClr val="404040"/>
                </a:solidFill>
                <a:ea typeface="Microsoft YaHei" panose="020B0503020204020204" pitchFamily="34" charset="-122"/>
              </a:rPr>
              <a:t>Adriaan</a:t>
            </a:r>
            <a:r>
              <a:rPr lang="en-GB" altLang="en-US" sz="2200" dirty="0" smtClean="0">
                <a:solidFill>
                  <a:srgbClr val="404040"/>
                </a:solidFill>
                <a:ea typeface="Microsoft YaHei" panose="020B0503020204020204" pitchFamily="34" charset="-122"/>
              </a:rPr>
              <a:t> </a:t>
            </a:r>
            <a:r>
              <a:rPr lang="en-GB" altLang="en-US" sz="2200" dirty="0">
                <a:solidFill>
                  <a:srgbClr val="404040"/>
                </a:solidFill>
                <a:ea typeface="Microsoft YaHei" panose="020B0503020204020204" pitchFamily="34" charset="-122"/>
              </a:rPr>
              <a:t>Van </a:t>
            </a:r>
            <a:r>
              <a:rPr lang="en-GB" altLang="en-US" sz="2200" dirty="0" smtClean="0">
                <a:solidFill>
                  <a:srgbClr val="404040"/>
                </a:solidFill>
                <a:ea typeface="Microsoft YaHei" panose="020B0503020204020204" pitchFamily="34" charset="-122"/>
              </a:rPr>
              <a:t>Niekerk</a:t>
            </a:r>
            <a:r>
              <a:rPr lang="en-GB" altLang="en-US" sz="2200" baseline="30000" dirty="0" smtClean="0">
                <a:solidFill>
                  <a:srgbClr val="404040"/>
                </a:solidFill>
                <a:ea typeface="Microsoft YaHei" panose="020B0503020204020204" pitchFamily="34" charset="-122"/>
              </a:rPr>
              <a:t>2</a:t>
            </a:r>
          </a:p>
          <a:p>
            <a:pPr>
              <a:lnSpc>
                <a:spcPct val="90000"/>
              </a:lnSpc>
              <a:spcBef>
                <a:spcPts val="550"/>
              </a:spcBef>
              <a:buClrTx/>
              <a:buSzPct val="85000"/>
              <a:buFontTx/>
              <a:buNone/>
            </a:pPr>
            <a:r>
              <a:rPr lang="en-GB" altLang="en-US" sz="2200" dirty="0" smtClean="0">
                <a:solidFill>
                  <a:srgbClr val="404040"/>
                </a:solidFill>
                <a:ea typeface="Microsoft YaHei" panose="020B0503020204020204" pitchFamily="34" charset="-122"/>
              </a:rPr>
              <a:t>Jan Vlok</a:t>
            </a:r>
            <a:r>
              <a:rPr lang="en-GB" altLang="en-US" sz="2200" baseline="30000" dirty="0" smtClean="0">
                <a:solidFill>
                  <a:srgbClr val="404040"/>
                </a:solidFill>
                <a:ea typeface="Microsoft YaHei" panose="020B0503020204020204" pitchFamily="34" charset="-122"/>
              </a:rPr>
              <a:t>3</a:t>
            </a:r>
            <a:endParaRPr lang="en-ZA" altLang="en-US" sz="2200" baseline="30000" dirty="0">
              <a:solidFill>
                <a:srgbClr val="404040"/>
              </a:solidFill>
              <a:ea typeface="Microsoft YaHei" panose="020B0503020204020204" pitchFamily="34" charset="-122"/>
            </a:endParaRPr>
          </a:p>
          <a:p>
            <a:pPr marL="228600" indent="-228600">
              <a:lnSpc>
                <a:spcPct val="90000"/>
              </a:lnSpc>
              <a:spcBef>
                <a:spcPts val="425"/>
              </a:spcBef>
              <a:buClrTx/>
              <a:buSzPct val="85000"/>
              <a:buFont typeface="+mj-lt"/>
              <a:buAutoNum type="arabicPeriod"/>
            </a:pPr>
            <a:r>
              <a:rPr lang="en-GB" altLang="en-US" sz="1100" dirty="0">
                <a:solidFill>
                  <a:srgbClr val="404040"/>
                </a:solidFill>
                <a:ea typeface="Microsoft YaHei" panose="020B0503020204020204" pitchFamily="34" charset="-122"/>
              </a:rPr>
              <a:t>Department of Geography &amp; Environmental </a:t>
            </a:r>
            <a:r>
              <a:rPr lang="en-GB" altLang="en-US" sz="1100" dirty="0" smtClean="0">
                <a:solidFill>
                  <a:srgbClr val="404040"/>
                </a:solidFill>
                <a:ea typeface="Microsoft YaHei" panose="020B0503020204020204" pitchFamily="34" charset="-122"/>
              </a:rPr>
              <a:t>Studies, Stellenbosch University</a:t>
            </a:r>
          </a:p>
          <a:p>
            <a:pPr marL="228600" indent="-228600">
              <a:lnSpc>
                <a:spcPct val="90000"/>
              </a:lnSpc>
              <a:spcBef>
                <a:spcPts val="425"/>
              </a:spcBef>
              <a:buClrTx/>
              <a:buSzPct val="85000"/>
              <a:buFont typeface="+mj-lt"/>
              <a:buAutoNum type="arabicPeriod"/>
            </a:pPr>
            <a:r>
              <a:rPr lang="en-ZA" sz="1100" dirty="0"/>
              <a:t>Centre for Geographical Analysis, Stellenbosch </a:t>
            </a:r>
            <a:r>
              <a:rPr lang="en-ZA" sz="1100" dirty="0" smtClean="0"/>
              <a:t>University</a:t>
            </a:r>
          </a:p>
          <a:p>
            <a:pPr marL="228600" indent="-228600">
              <a:lnSpc>
                <a:spcPct val="90000"/>
              </a:lnSpc>
              <a:spcBef>
                <a:spcPts val="425"/>
              </a:spcBef>
              <a:buClrTx/>
              <a:buSzPct val="85000"/>
              <a:buFont typeface="+mj-lt"/>
              <a:buAutoNum type="arabicPeriod"/>
            </a:pPr>
            <a:r>
              <a:rPr lang="en-ZA" sz="1100" dirty="0"/>
              <a:t>Research Associate, Nelson Mandela Metropolitan University</a:t>
            </a:r>
            <a:endParaRPr lang="en-ZA" sz="1100" dirty="0" smtClean="0"/>
          </a:p>
          <a:p>
            <a:pPr marL="228600" indent="-228600">
              <a:lnSpc>
                <a:spcPct val="90000"/>
              </a:lnSpc>
              <a:spcBef>
                <a:spcPts val="425"/>
              </a:spcBef>
              <a:buClrTx/>
              <a:buSzPct val="85000"/>
              <a:buFont typeface="+mj-lt"/>
              <a:buAutoNum type="arabicPeriod"/>
            </a:pPr>
            <a:endParaRPr lang="en-GB" altLang="en-US" sz="1700" dirty="0">
              <a:solidFill>
                <a:srgbClr val="404040"/>
              </a:solidFill>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Completed Work: Image </a:t>
            </a:r>
            <a:r>
              <a:rPr lang="en-US" altLang="en-US" sz="3200" dirty="0">
                <a:solidFill>
                  <a:srgbClr val="1F497D"/>
                </a:solidFill>
                <a:ea typeface="Microsoft YaHei" panose="020B0503020204020204" pitchFamily="34" charset="-122"/>
              </a:rPr>
              <a:t>Calibration</a:t>
            </a:r>
          </a:p>
        </p:txBody>
      </p:sp>
      <p:sp>
        <p:nvSpPr>
          <p:cNvPr id="14338" name="Text Box 2"/>
          <p:cNvSpPr txBox="1">
            <a:spLocks noChangeArrowheads="1"/>
          </p:cNvSpPr>
          <p:nvPr/>
        </p:nvSpPr>
        <p:spPr bwMode="auto">
          <a:xfrm>
            <a:off x="457200" y="1600201"/>
            <a:ext cx="8229600" cy="1324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err="1">
                <a:ea typeface="Microsoft YaHei" panose="020B0503020204020204" pitchFamily="34" charset="-122"/>
              </a:rPr>
              <a:t>Radiometrically</a:t>
            </a:r>
            <a:r>
              <a:rPr lang="en-GB" altLang="en-US" dirty="0">
                <a:ea typeface="Microsoft YaHei" panose="020B0503020204020204" pitchFamily="34" charset="-122"/>
              </a:rPr>
              <a:t> and geometrically calibrated/consistent imagery is required for </a:t>
            </a:r>
            <a:r>
              <a:rPr lang="en-GB" altLang="en-US" dirty="0" smtClean="0">
                <a:ea typeface="Microsoft YaHei" panose="020B0503020204020204" pitchFamily="34" charset="-122"/>
              </a:rPr>
              <a:t>quantitative remote sensing.</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A straightforward technique to fuse coarse resolution satellite images with fine resolution aerial imagery was developed.</a:t>
            </a:r>
            <a:endParaRPr lang="en-GB" altLang="en-US" dirty="0" smtClean="0">
              <a:ea typeface="Microsoft YaHei" panose="020B0503020204020204" pitchFamily="34" charset="-122"/>
            </a:endParaRPr>
          </a:p>
          <a:p>
            <a:pPr marL="0" indent="0">
              <a:spcBef>
                <a:spcPts val="600"/>
              </a:spcBef>
              <a:buClr>
                <a:srgbClr val="4F81BD"/>
              </a:buClr>
              <a:buSzPct val="85000"/>
            </a:pPr>
            <a:endParaRPr lang="en-GB" altLang="en-US" dirty="0">
              <a:ea typeface="Microsoft YaHei" panose="020B0503020204020204" pitchFamily="34" charset="-122"/>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1560" y="2924945"/>
            <a:ext cx="3384376" cy="3384376"/>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427984" y="2924945"/>
            <a:ext cx="3384376" cy="3384376"/>
          </a:xfrm>
          <a:prstGeom prst="rect">
            <a:avLst/>
          </a:prstGeom>
        </p:spPr>
      </p:pic>
      <p:sp>
        <p:nvSpPr>
          <p:cNvPr id="2" name="TextBox 1"/>
          <p:cNvSpPr txBox="1"/>
          <p:nvPr/>
        </p:nvSpPr>
        <p:spPr>
          <a:xfrm>
            <a:off x="755576" y="6381328"/>
            <a:ext cx="864096" cy="369332"/>
          </a:xfrm>
          <a:prstGeom prst="rect">
            <a:avLst/>
          </a:prstGeom>
          <a:noFill/>
        </p:spPr>
        <p:txBody>
          <a:bodyPr wrap="square" rtlCol="0">
            <a:spAutoFit/>
          </a:bodyPr>
          <a:lstStyle/>
          <a:p>
            <a:r>
              <a:rPr lang="en-ZA" dirty="0" smtClean="0">
                <a:solidFill>
                  <a:schemeClr val="tx1"/>
                </a:solidFill>
              </a:rPr>
              <a:t>Raw</a:t>
            </a:r>
            <a:endParaRPr lang="en-ZA" dirty="0">
              <a:solidFill>
                <a:schemeClr val="tx1"/>
              </a:solidFill>
            </a:endParaRPr>
          </a:p>
        </p:txBody>
      </p:sp>
      <p:sp>
        <p:nvSpPr>
          <p:cNvPr id="9" name="TextBox 8"/>
          <p:cNvSpPr txBox="1"/>
          <p:nvPr/>
        </p:nvSpPr>
        <p:spPr>
          <a:xfrm>
            <a:off x="4427984" y="6381328"/>
            <a:ext cx="1368152" cy="369332"/>
          </a:xfrm>
          <a:prstGeom prst="rect">
            <a:avLst/>
          </a:prstGeom>
          <a:noFill/>
        </p:spPr>
        <p:txBody>
          <a:bodyPr wrap="square" rtlCol="0">
            <a:spAutoFit/>
          </a:bodyPr>
          <a:lstStyle/>
          <a:p>
            <a:r>
              <a:rPr lang="en-ZA" dirty="0" smtClean="0">
                <a:solidFill>
                  <a:schemeClr val="tx1"/>
                </a:solidFill>
              </a:rPr>
              <a:t>Calibrated</a:t>
            </a:r>
            <a:endParaRPr lang="en-ZA" dirty="0">
              <a:solidFill>
                <a:schemeClr val="tx1"/>
              </a:solidFill>
            </a:endParaRPr>
          </a:p>
        </p:txBody>
      </p:sp>
    </p:spTree>
    <p:extLst>
      <p:ext uri="{BB962C8B-B14F-4D97-AF65-F5344CB8AC3E}">
        <p14:creationId xmlns:p14="http://schemas.microsoft.com/office/powerpoint/2010/main" val="8636828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Completed Work: Canopy Cover Classification</a:t>
            </a:r>
            <a:endParaRPr lang="en-US" altLang="en-US" sz="3200" dirty="0">
              <a:solidFill>
                <a:srgbClr val="1F497D"/>
              </a:solidFill>
              <a:ea typeface="Microsoft YaHei" panose="020B0503020204020204" pitchFamily="34" charset="-122"/>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3284984"/>
            <a:ext cx="4275376" cy="3024336"/>
          </a:xfrm>
          <a:prstGeom prst="rect">
            <a:avLst/>
          </a:prstGeom>
        </p:spPr>
      </p:pic>
      <p:sp>
        <p:nvSpPr>
          <p:cNvPr id="4" name="Text Box 2"/>
          <p:cNvSpPr txBox="1">
            <a:spLocks noChangeArrowheads="1"/>
          </p:cNvSpPr>
          <p:nvPr/>
        </p:nvSpPr>
        <p:spPr bwMode="auto">
          <a:xfrm>
            <a:off x="457200" y="1466850"/>
            <a:ext cx="8229600" cy="1674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smtClean="0"/>
              <a:t>A canopy cover classifier was developed and applied to imagery of the study area. </a:t>
            </a:r>
          </a:p>
          <a:p>
            <a:pPr>
              <a:spcBef>
                <a:spcPts val="450"/>
              </a:spcBef>
              <a:buClr>
                <a:srgbClr val="4F81BD"/>
              </a:buClr>
              <a:buSzPct val="85000"/>
              <a:buFont typeface="Arial" panose="020B0604020202020204" pitchFamily="34" charset="0"/>
              <a:buChar char="•"/>
            </a:pPr>
            <a:r>
              <a:rPr lang="en-GB" altLang="en-US" dirty="0" smtClean="0"/>
              <a:t>A mean absolute accuracy of 6% was obtained over 20 ground truth sites.</a:t>
            </a:r>
          </a:p>
          <a:p>
            <a:pPr>
              <a:spcBef>
                <a:spcPts val="450"/>
              </a:spcBef>
              <a:buClr>
                <a:srgbClr val="4F81BD"/>
              </a:buClr>
              <a:buSzPct val="85000"/>
              <a:buFont typeface="Arial" panose="020B0604020202020204" pitchFamily="34" charset="0"/>
              <a:buChar char="•"/>
            </a:pPr>
            <a:r>
              <a:rPr lang="en-GB" altLang="en-US" dirty="0" smtClean="0"/>
              <a:t>Overall the performance was surprisingly good although some sites proved problematic.</a:t>
            </a:r>
            <a:endParaRPr lang="en-GB" alt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2576" y="3284984"/>
            <a:ext cx="4217728" cy="2983557"/>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Image Calibration</a:t>
            </a:r>
          </a:p>
        </p:txBody>
      </p:sp>
      <p:sp>
        <p:nvSpPr>
          <p:cNvPr id="15362" name="Text Box 2"/>
          <p:cNvSpPr txBox="1">
            <a:spLocks noChangeArrowheads="1"/>
          </p:cNvSpPr>
          <p:nvPr/>
        </p:nvSpPr>
        <p:spPr bwMode="auto">
          <a:xfrm>
            <a:off x="457200" y="1600200"/>
            <a:ext cx="8229600" cy="358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Raw imagery obtained from NGI archives.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Post-processing software obtained from </a:t>
            </a:r>
            <a:r>
              <a:rPr lang="en-GB" altLang="en-US" dirty="0" err="1">
                <a:ea typeface="Microsoft YaHei" panose="020B0503020204020204" pitchFamily="34" charset="-122"/>
              </a:rPr>
              <a:t>Integraph</a:t>
            </a:r>
            <a:r>
              <a:rPr lang="en-GB" altLang="en-US" dirty="0">
                <a:ea typeface="Microsoft YaHei" panose="020B0503020204020204" pitchFamily="34" charset="-122"/>
              </a:rPr>
              <a:t> SA. Corrects for:</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Dark current</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Sensor non-linearity and non-uniformity</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Lens distortion</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Misalignment of bands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Relevant camera calibration data obtained from </a:t>
            </a:r>
            <a:r>
              <a:rPr lang="en-GB" altLang="en-US" dirty="0" err="1">
                <a:ea typeface="Microsoft YaHei" panose="020B0503020204020204" pitchFamily="34" charset="-122"/>
              </a:rPr>
              <a:t>GeoSpace</a:t>
            </a:r>
            <a:r>
              <a:rPr lang="en-GB" altLang="en-US" dirty="0">
                <a:ea typeface="Microsoft YaHei" panose="020B0503020204020204" pitchFamily="34" charset="-122"/>
              </a:rPr>
              <a:t>.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Raw imagery has been successfully processed. </a:t>
            </a:r>
          </a:p>
          <a:p>
            <a:pPr>
              <a:spcBef>
                <a:spcPts val="600"/>
              </a:spcBef>
              <a:buClr>
                <a:srgbClr val="4F81BD"/>
              </a:buClr>
              <a:buSzPct val="85000"/>
              <a:buFont typeface="Arial" panose="020B0604020202020204" pitchFamily="34" charset="0"/>
              <a:buChar char="•"/>
            </a:pPr>
            <a:r>
              <a:rPr lang="en-GB" altLang="en-US" dirty="0" err="1">
                <a:ea typeface="Microsoft YaHei" panose="020B0503020204020204" pitchFamily="34" charset="-122"/>
              </a:rPr>
              <a:t>Orthorectification</a:t>
            </a:r>
            <a:r>
              <a:rPr lang="en-GB" altLang="en-US" dirty="0">
                <a:ea typeface="Microsoft YaHei" panose="020B0503020204020204" pitchFamily="34" charset="-122"/>
              </a:rPr>
              <a:t> applied using aero-triangulation information from NGI.   </a:t>
            </a:r>
          </a:p>
          <a:p>
            <a:pPr>
              <a:spcBef>
                <a:spcPts val="600"/>
              </a:spcBef>
              <a:buClrTx/>
              <a:buSzTx/>
              <a:buFontTx/>
              <a:buNone/>
            </a:pP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Image Calibration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584325"/>
            <a:ext cx="8351837" cy="4103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7" name="Text Box 3"/>
          <p:cNvSpPr txBox="1">
            <a:spLocks noChangeArrowheads="1"/>
          </p:cNvSpPr>
          <p:nvPr/>
        </p:nvSpPr>
        <p:spPr bwMode="auto">
          <a:xfrm>
            <a:off x="936625" y="5832475"/>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Processed Mosaic</a:t>
            </a:r>
          </a:p>
        </p:txBody>
      </p:sp>
      <p:sp>
        <p:nvSpPr>
          <p:cNvPr id="16388" name="Text Box 4"/>
          <p:cNvSpPr txBox="1">
            <a:spLocks noChangeArrowheads="1"/>
          </p:cNvSpPr>
          <p:nvPr/>
        </p:nvSpPr>
        <p:spPr bwMode="auto">
          <a:xfrm>
            <a:off x="5148263" y="5832475"/>
            <a:ext cx="30765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a:ea typeface="Microsoft YaHei" panose="020B0503020204020204" pitchFamily="34" charset="-122"/>
              </a:rPr>
              <a:t>“Raw” Mosaic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457200" y="296848"/>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a:t>
            </a:r>
            <a:r>
              <a:rPr lang="en-US" altLang="en-US" sz="3200" dirty="0" smtClean="0">
                <a:solidFill>
                  <a:srgbClr val="1F497D"/>
                </a:solidFill>
                <a:ea typeface="Microsoft YaHei" panose="020B0503020204020204" pitchFamily="34" charset="-122"/>
              </a:rPr>
              <a:t>Calibration of VHR mosaics</a:t>
            </a:r>
            <a:endParaRPr lang="en-US" altLang="en-US" sz="3200" dirty="0">
              <a:solidFill>
                <a:srgbClr val="1F497D"/>
              </a:solidFill>
              <a:ea typeface="Microsoft YaHei" panose="020B0503020204020204" pitchFamily="34" charset="-122"/>
            </a:endParaRPr>
          </a:p>
        </p:txBody>
      </p:sp>
      <p:sp>
        <p:nvSpPr>
          <p:cNvPr id="17410"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7411" name="Text Box 3"/>
          <p:cNvSpPr txBox="1">
            <a:spLocks noChangeArrowheads="1"/>
          </p:cNvSpPr>
          <p:nvPr/>
        </p:nvSpPr>
        <p:spPr bwMode="auto">
          <a:xfrm>
            <a:off x="457200" y="1284478"/>
            <a:ext cx="7859216" cy="2360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Radiometric correction for BRDF and atmospheric effects is still required.</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Cross calibration uses existing </a:t>
            </a:r>
            <a:r>
              <a:rPr lang="en-GB" altLang="en-US" dirty="0" smtClean="0">
                <a:ea typeface="Microsoft YaHei" panose="020B0503020204020204" pitchFamily="34" charset="-122"/>
              </a:rPr>
              <a:t>concurrent and collocated surface reflectance </a:t>
            </a:r>
            <a:r>
              <a:rPr lang="en-GB" altLang="en-US" dirty="0">
                <a:ea typeface="Microsoft YaHei" panose="020B0503020204020204" pitchFamily="34" charset="-122"/>
              </a:rPr>
              <a:t>image as </a:t>
            </a:r>
            <a:r>
              <a:rPr lang="en-GB" altLang="en-US" dirty="0" smtClean="0">
                <a:ea typeface="Microsoft YaHei" panose="020B0503020204020204" pitchFamily="34" charset="-122"/>
              </a:rPr>
              <a:t>reference.</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Spatially varying linear model found between </a:t>
            </a:r>
            <a:r>
              <a:rPr lang="en-GB" altLang="en-US" dirty="0" smtClean="0">
                <a:ea typeface="Microsoft YaHei" panose="020B0503020204020204" pitchFamily="34" charset="-122"/>
              </a:rPr>
              <a:t>reference </a:t>
            </a:r>
            <a:r>
              <a:rPr lang="en-GB" altLang="en-US" dirty="0">
                <a:ea typeface="Microsoft YaHei" panose="020B0503020204020204" pitchFamily="34" charset="-122"/>
              </a:rPr>
              <a:t>and NGI pixel </a:t>
            </a:r>
            <a:r>
              <a:rPr lang="en-GB" altLang="en-US" dirty="0" smtClean="0">
                <a:ea typeface="Microsoft YaHei" panose="020B0503020204020204" pitchFamily="34" charset="-122"/>
              </a:rPr>
              <a:t>values.</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Complex &amp; time-consuming atmospheric and BRDF corrections are achieved implicitly.</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MODIS 500m, 16 day NBAR used as a calibration </a:t>
            </a:r>
            <a:r>
              <a:rPr lang="en-GB" altLang="en-US" dirty="0" smtClean="0">
                <a:ea typeface="Microsoft YaHei" panose="020B0503020204020204" pitchFamily="34" charset="-122"/>
              </a:rPr>
              <a:t>reference.</a:t>
            </a:r>
            <a:endParaRPr lang="en-GB" altLang="en-US" dirty="0">
              <a:ea typeface="Microsoft YaHei" panose="020B0503020204020204" pitchFamily="34" charset="-122"/>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475656" y="3789040"/>
            <a:ext cx="1821815" cy="2936245"/>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5428531" y="3789040"/>
            <a:ext cx="1821815" cy="2936245"/>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3451776" y="3798952"/>
            <a:ext cx="1822450" cy="2936245"/>
          </a:xfrm>
          <a:prstGeom prst="rect">
            <a:avLst/>
          </a:prstGeom>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a:t>
            </a:r>
            <a:r>
              <a:rPr lang="en-US" altLang="en-US" sz="3200" dirty="0" smtClean="0">
                <a:solidFill>
                  <a:srgbClr val="1F497D"/>
                </a:solidFill>
                <a:ea typeface="Microsoft YaHei" panose="020B0503020204020204" pitchFamily="34" charset="-122"/>
              </a:rPr>
              <a:t>–Source</a:t>
            </a:r>
            <a:endParaRPr lang="en-US" altLang="en-US" sz="3200" dirty="0">
              <a:solidFill>
                <a:srgbClr val="1F497D"/>
              </a:solidFill>
              <a:ea typeface="Microsoft YaHei" panose="020B0503020204020204" pitchFamily="34" charset="-122"/>
            </a:endParaRPr>
          </a:p>
        </p:txBody>
      </p:sp>
      <p:sp>
        <p:nvSpPr>
          <p:cNvPr id="18434"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04" y="1524000"/>
            <a:ext cx="5112568" cy="5112568"/>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911840" y="1523999"/>
            <a:ext cx="5148000" cy="5148000"/>
          </a:xfrm>
          <a:prstGeom prst="rect">
            <a:avLst/>
          </a:prstGeom>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 </a:t>
            </a:r>
            <a:r>
              <a:rPr lang="en-US" altLang="en-US" sz="3200" dirty="0" smtClean="0">
                <a:solidFill>
                  <a:srgbClr val="1F497D"/>
                </a:solidFill>
                <a:ea typeface="Microsoft YaHei" panose="020B0503020204020204" pitchFamily="34" charset="-122"/>
              </a:rPr>
              <a:t>Corrected</a:t>
            </a:r>
            <a:endParaRPr lang="en-US" altLang="en-US" sz="3200" dirty="0">
              <a:solidFill>
                <a:srgbClr val="1F497D"/>
              </a:solidFill>
              <a:ea typeface="Microsoft YaHei" panose="020B0503020204020204" pitchFamily="34" charset="-122"/>
            </a:endParaRPr>
          </a:p>
        </p:txBody>
      </p:sp>
      <p:sp>
        <p:nvSpPr>
          <p:cNvPr id="18434"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907704" y="1524000"/>
            <a:ext cx="5148000" cy="5148000"/>
          </a:xfrm>
          <a:prstGeom prst="rect">
            <a:avLst/>
          </a:prstGeom>
        </p:spPr>
      </p:pic>
    </p:spTree>
    <p:extLst>
      <p:ext uri="{BB962C8B-B14F-4D97-AF65-F5344CB8AC3E}">
        <p14:creationId xmlns:p14="http://schemas.microsoft.com/office/powerpoint/2010/main" val="8161413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 </a:t>
            </a:r>
            <a:r>
              <a:rPr lang="en-US" altLang="en-US" sz="3200" dirty="0" smtClean="0">
                <a:solidFill>
                  <a:srgbClr val="1F497D"/>
                </a:solidFill>
                <a:ea typeface="Microsoft YaHei" panose="020B0503020204020204" pitchFamily="34" charset="-122"/>
              </a:rPr>
              <a:t>Validation</a:t>
            </a:r>
            <a:endParaRPr lang="en-US" altLang="en-US" sz="3200" dirty="0">
              <a:solidFill>
                <a:srgbClr val="1F497D"/>
              </a:solidFill>
              <a:ea typeface="Microsoft YaHei" panose="020B0503020204020204" pitchFamily="34" charset="-122"/>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55" y="2260864"/>
            <a:ext cx="3800637" cy="360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315" y="2276872"/>
            <a:ext cx="3801485" cy="3600000"/>
          </a:xfrm>
          <a:prstGeom prst="rect">
            <a:avLst/>
          </a:prstGeom>
        </p:spPr>
      </p:pic>
      <p:sp>
        <p:nvSpPr>
          <p:cNvPr id="21" name="Text Box 3"/>
          <p:cNvSpPr txBox="1">
            <a:spLocks noChangeArrowheads="1"/>
          </p:cNvSpPr>
          <p:nvPr/>
        </p:nvSpPr>
        <p:spPr bwMode="auto">
          <a:xfrm>
            <a:off x="949217"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a:t>
            </a:r>
            <a:r>
              <a:rPr lang="en-GB" altLang="en-US" b="1" dirty="0" smtClean="0">
                <a:ea typeface="Microsoft YaHei" panose="020B0503020204020204" pitchFamily="34" charset="-122"/>
              </a:rPr>
              <a:t>Calibrated </a:t>
            </a:r>
            <a:r>
              <a:rPr lang="en-GB" altLang="en-US" b="1" dirty="0">
                <a:ea typeface="Microsoft YaHei" panose="020B0503020204020204" pitchFamily="34" charset="-122"/>
              </a:rPr>
              <a:t>Mosaic</a:t>
            </a:r>
          </a:p>
        </p:txBody>
      </p:sp>
      <p:sp>
        <p:nvSpPr>
          <p:cNvPr id="22" name="Text Box 3"/>
          <p:cNvSpPr txBox="1">
            <a:spLocks noChangeArrowheads="1"/>
          </p:cNvSpPr>
          <p:nvPr/>
        </p:nvSpPr>
        <p:spPr bwMode="auto">
          <a:xfrm>
            <a:off x="5160656"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SPOT Surface Reflectance</a:t>
            </a:r>
            <a:endParaRPr lang="en-GB" altLang="en-US" b="1" dirty="0">
              <a:ea typeface="Microsoft YaHei" panose="020B0503020204020204" pitchFamily="34" charset="-122"/>
            </a:endParaRPr>
          </a:p>
        </p:txBody>
      </p:sp>
      <p:sp>
        <p:nvSpPr>
          <p:cNvPr id="23" name="Text Box 3"/>
          <p:cNvSpPr txBox="1">
            <a:spLocks noChangeArrowheads="1"/>
          </p:cNvSpPr>
          <p:nvPr/>
        </p:nvSpPr>
        <p:spPr bwMode="auto">
          <a:xfrm>
            <a:off x="461784" y="1412776"/>
            <a:ext cx="7859216" cy="64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Comparison with SPOT surface reflectance gave mean absolute error of </a:t>
            </a:r>
            <a:r>
              <a:rPr lang="en-ZA" dirty="0"/>
              <a:t>3.92%</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428846478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Cross Calibration – MODIS reference</a:t>
            </a:r>
          </a:p>
        </p:txBody>
      </p:sp>
      <p:sp>
        <p:nvSpPr>
          <p:cNvPr id="19458"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00225"/>
            <a:ext cx="9144000" cy="5141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Cross Calibration – NGI Calibrated</a:t>
            </a:r>
          </a:p>
        </p:txBody>
      </p:sp>
      <p:sp>
        <p:nvSpPr>
          <p:cNvPr id="20482"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00225"/>
            <a:ext cx="9144000" cy="5141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179512" y="548680"/>
            <a:ext cx="8615363" cy="429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buClrTx/>
              <a:buFontTx/>
              <a:buNone/>
            </a:pPr>
            <a:r>
              <a:rPr lang="en-US" altLang="en-US" sz="2800" b="1" dirty="0">
                <a:solidFill>
                  <a:srgbClr val="1F497D"/>
                </a:solidFill>
                <a:ea typeface="Microsoft YaHei" panose="020B0503020204020204" pitchFamily="34" charset="-122"/>
              </a:rPr>
              <a:t>With thanks to</a:t>
            </a:r>
          </a:p>
          <a:p>
            <a:pPr algn="ctr">
              <a:buClrTx/>
              <a:buFontTx/>
              <a:buNone/>
            </a:pPr>
            <a:endParaRPr lang="en-US" altLang="en-US" sz="2800" dirty="0">
              <a:solidFill>
                <a:srgbClr val="1F497D"/>
              </a:solidFill>
              <a:ea typeface="Microsoft YaHei" panose="020B0503020204020204" pitchFamily="34" charset="-122"/>
            </a:endParaRPr>
          </a:p>
          <a:p>
            <a:pPr algn="ctr">
              <a:buClrTx/>
              <a:buFontTx/>
              <a:buNone/>
            </a:pPr>
            <a:r>
              <a:rPr lang="en-US" altLang="en-US" sz="2800" dirty="0" err="1">
                <a:solidFill>
                  <a:srgbClr val="1F497D"/>
                </a:solidFill>
                <a:ea typeface="Microsoft YaHei" panose="020B0503020204020204" pitchFamily="34" charset="-122"/>
              </a:rPr>
              <a:t>Gamtoos</a:t>
            </a:r>
            <a:r>
              <a:rPr lang="en-US" altLang="en-US" sz="2800" dirty="0">
                <a:solidFill>
                  <a:srgbClr val="1F497D"/>
                </a:solidFill>
                <a:ea typeface="Microsoft YaHei" panose="020B0503020204020204" pitchFamily="34" charset="-122"/>
              </a:rPr>
              <a:t> Irrigation Board via the Working for Water </a:t>
            </a:r>
            <a:r>
              <a:rPr lang="en-US" altLang="en-US" sz="2800" dirty="0" err="1">
                <a:solidFill>
                  <a:srgbClr val="1F497D"/>
                </a:solidFill>
                <a:ea typeface="Microsoft YaHei" panose="020B0503020204020204" pitchFamily="34" charset="-122"/>
              </a:rPr>
              <a:t>Programme</a:t>
            </a:r>
            <a:r>
              <a:rPr lang="en-US" altLang="en-US" sz="2800" dirty="0">
                <a:solidFill>
                  <a:srgbClr val="1F497D"/>
                </a:solidFill>
                <a:ea typeface="Microsoft YaHei" panose="020B0503020204020204" pitchFamily="34" charset="-122"/>
              </a:rPr>
              <a:t> for the Department of Environmental </a:t>
            </a:r>
            <a:r>
              <a:rPr lang="en-US" altLang="en-US" sz="2800" dirty="0" smtClean="0">
                <a:solidFill>
                  <a:srgbClr val="1F497D"/>
                </a:solidFill>
                <a:ea typeface="Microsoft YaHei" panose="020B0503020204020204" pitchFamily="34" charset="-122"/>
              </a:rPr>
              <a:t>Affairs</a:t>
            </a:r>
          </a:p>
          <a:p>
            <a:pPr algn="ctr">
              <a:buClrTx/>
              <a:buFontTx/>
              <a:buNone/>
            </a:pPr>
            <a:endParaRPr lang="en-US" altLang="en-US" sz="2800" dirty="0">
              <a:solidFill>
                <a:srgbClr val="1F497D"/>
              </a:solidFill>
              <a:ea typeface="Microsoft YaHei" panose="020B0503020204020204" pitchFamily="34" charset="-122"/>
            </a:endParaRPr>
          </a:p>
          <a:p>
            <a:pPr algn="ctr">
              <a:buClrTx/>
              <a:buFontTx/>
              <a:buNone/>
            </a:pPr>
            <a:r>
              <a:rPr lang="en-US" altLang="en-US" sz="2800" dirty="0" smtClean="0">
                <a:solidFill>
                  <a:srgbClr val="1F497D"/>
                </a:solidFill>
                <a:ea typeface="Microsoft YaHei" panose="020B0503020204020204" pitchFamily="34" charset="-122"/>
              </a:rPr>
              <a:t>National Research Foundation</a:t>
            </a:r>
            <a:endParaRPr lang="en-US" altLang="en-US" sz="2800" dirty="0">
              <a:solidFill>
                <a:srgbClr val="1F497D"/>
              </a:solidFill>
              <a:ea typeface="Microsoft YaHei" panose="020B0503020204020204" pitchFamily="34" charset="-122"/>
            </a:endParaRPr>
          </a:p>
          <a:p>
            <a:pPr algn="ctr">
              <a:buClrTx/>
              <a:buFontTx/>
              <a:buNone/>
            </a:pPr>
            <a:endParaRPr lang="en-US" altLang="en-US" sz="2800" dirty="0">
              <a:solidFill>
                <a:srgbClr val="1F497D"/>
              </a:solidFill>
              <a:ea typeface="Microsoft YaHei" panose="020B0503020204020204" pitchFamily="34" charset="-122"/>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5224463"/>
            <a:ext cx="163830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468938"/>
            <a:ext cx="2295525" cy="866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4138" y="5256213"/>
            <a:ext cx="1009650" cy="1095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75" y="5573713"/>
            <a:ext cx="1666875"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9588" y="5688013"/>
            <a:ext cx="1655762" cy="500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p:cNvPicPr>
            <a:picLocks noChangeAspect="1"/>
          </p:cNvPicPr>
          <p:nvPr/>
        </p:nvPicPr>
        <p:blipFill>
          <a:blip r:embed="rId8"/>
          <a:stretch>
            <a:fillRect/>
          </a:stretch>
        </p:blipFill>
        <p:spPr>
          <a:xfrm>
            <a:off x="360363" y="4095370"/>
            <a:ext cx="1394581" cy="95258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Classification</a:t>
            </a:r>
          </a:p>
        </p:txBody>
      </p:sp>
      <p:sp>
        <p:nvSpPr>
          <p:cNvPr id="21506" name="Text Box 2"/>
          <p:cNvSpPr txBox="1">
            <a:spLocks noChangeArrowheads="1"/>
          </p:cNvSpPr>
          <p:nvPr/>
        </p:nvSpPr>
        <p:spPr bwMode="auto">
          <a:xfrm>
            <a:off x="457200" y="1600200"/>
            <a:ext cx="8229600" cy="284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smtClean="0"/>
              <a:t>Ground </a:t>
            </a:r>
            <a:r>
              <a:rPr lang="en-GB" altLang="en-US" dirty="0"/>
              <a:t>truth data established by hand-labelling </a:t>
            </a:r>
            <a:r>
              <a:rPr lang="en-GB" altLang="en-US" dirty="0" smtClean="0"/>
              <a:t>polygons.  </a:t>
            </a:r>
            <a:endParaRPr lang="en-GB" altLang="en-US" dirty="0"/>
          </a:p>
          <a:p>
            <a:pPr>
              <a:spcBef>
                <a:spcPts val="450"/>
              </a:spcBef>
              <a:buClr>
                <a:srgbClr val="4F81BD"/>
              </a:buClr>
              <a:buSzPct val="85000"/>
              <a:buFont typeface="Arial" panose="020B0604020202020204" pitchFamily="34" charset="0"/>
              <a:buChar char="•"/>
            </a:pPr>
            <a:r>
              <a:rPr lang="en-GB" altLang="en-US" dirty="0" smtClean="0"/>
              <a:t>46 spectral, textural and vegetation index features were evaluated.</a:t>
            </a:r>
          </a:p>
          <a:p>
            <a:pPr>
              <a:spcBef>
                <a:spcPts val="450"/>
              </a:spcBef>
              <a:buClr>
                <a:srgbClr val="4F81BD"/>
              </a:buClr>
              <a:buSzPct val="85000"/>
              <a:buFont typeface="Arial" panose="020B0604020202020204" pitchFamily="34" charset="0"/>
              <a:buChar char="•"/>
            </a:pPr>
            <a:r>
              <a:rPr lang="en-GB" altLang="en-US" dirty="0" smtClean="0"/>
              <a:t>A method of selecting features in the presence of correlation was developed and used to select a reduced set of 6 informative features.</a:t>
            </a:r>
          </a:p>
          <a:p>
            <a:pPr>
              <a:spcBef>
                <a:spcPts val="450"/>
              </a:spcBef>
              <a:buClr>
                <a:srgbClr val="4F81BD"/>
              </a:buClr>
              <a:buSzPct val="85000"/>
              <a:buFont typeface="Arial" panose="020B0604020202020204" pitchFamily="34" charset="0"/>
              <a:buChar char="•"/>
            </a:pPr>
            <a:r>
              <a:rPr lang="en-GB" altLang="en-US" dirty="0" smtClean="0"/>
              <a:t>A number of classifiers (KNN, normal Bayes, SVM, random forest, decision tree) were evaluated.</a:t>
            </a:r>
          </a:p>
          <a:p>
            <a:pPr>
              <a:spcBef>
                <a:spcPts val="450"/>
              </a:spcBef>
              <a:buClr>
                <a:srgbClr val="4F81BD"/>
              </a:buClr>
              <a:buSzPct val="85000"/>
              <a:buFont typeface="Arial" panose="020B0604020202020204" pitchFamily="34" charset="0"/>
              <a:buChar char="•"/>
            </a:pPr>
            <a:r>
              <a:rPr lang="en-GB" altLang="en-US" dirty="0" smtClean="0"/>
              <a:t>Decision tree selected as it achieved best results on field ground truth and was the second fastest</a:t>
            </a:r>
          </a:p>
          <a:p>
            <a:pPr>
              <a:spcBef>
                <a:spcPts val="450"/>
              </a:spcBef>
              <a:buClr>
                <a:srgbClr val="4F81BD"/>
              </a:buClr>
              <a:buSzPct val="85000"/>
              <a:buFont typeface="Arial" panose="020B0604020202020204" pitchFamily="34" charset="0"/>
              <a:buChar char="•"/>
            </a:pPr>
            <a:endParaRPr lang="en-GB" alt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483768" y="4521200"/>
            <a:ext cx="3662680" cy="219519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1749859"/>
              </p:ext>
            </p:extLst>
          </p:nvPr>
        </p:nvGraphicFramePr>
        <p:xfrm>
          <a:off x="1835696" y="1484784"/>
          <a:ext cx="4474839" cy="1224136"/>
        </p:xfrm>
        <a:graphic>
          <a:graphicData uri="http://schemas.openxmlformats.org/drawingml/2006/table">
            <a:tbl>
              <a:tblPr firstRow="1" firstCol="1" bandRow="1"/>
              <a:tblGrid>
                <a:gridCol w="1008112"/>
                <a:gridCol w="781463"/>
                <a:gridCol w="895088"/>
                <a:gridCol w="895088"/>
                <a:gridCol w="895088"/>
              </a:tblGrid>
              <a:tr h="157689">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Background</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Spekboom</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Total</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PA (%)</a:t>
                      </a:r>
                      <a:r>
                        <a:rPr lang="en-GB" sz="800"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6018">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Background</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30103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514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30617</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98.32</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r>
              <a:tr h="157689">
                <a:tc>
                  <a:txBody>
                    <a:bodyPr/>
                    <a:lstStyle/>
                    <a:p>
                      <a:pPr>
                        <a:lnSpc>
                          <a:spcPct val="115000"/>
                        </a:lnSpc>
                        <a:spcBef>
                          <a:spcPts val="200"/>
                        </a:spcBef>
                        <a:spcAft>
                          <a:spcPts val="200"/>
                        </a:spcAft>
                      </a:pPr>
                      <a:r>
                        <a:rPr lang="en-GB" sz="800" b="1" dirty="0" err="1">
                          <a:effectLst/>
                          <a:latin typeface="Arial" panose="020B0604020202020204" pitchFamily="34" charset="0"/>
                          <a:ea typeface="Times New Roman" panose="02020603050405020304" pitchFamily="18" charset="0"/>
                          <a:cs typeface="Times New Roman" panose="02020603050405020304" pitchFamily="18" charset="0"/>
                        </a:rPr>
                        <a:t>Spekboom</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1491</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25769</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27260</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94.53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r>
              <a:tr h="157689">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Total</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31594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26283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57877</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6018">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CA (%)</a:t>
                      </a:r>
                      <a:r>
                        <a:rPr lang="en-GB" sz="800" b="1"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95.28</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98.04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r>
              <a:tr h="157689">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Kappa</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0.93</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r>
              <a:tr h="261344">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Overall Error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3.57</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4"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2314602206"/>
              </p:ext>
            </p:extLst>
          </p:nvPr>
        </p:nvGraphicFramePr>
        <p:xfrm>
          <a:off x="2483768" y="2924944"/>
          <a:ext cx="3250705" cy="3826096"/>
        </p:xfrm>
        <a:graphic>
          <a:graphicData uri="http://schemas.openxmlformats.org/drawingml/2006/table">
            <a:tbl>
              <a:tblPr firstRow="1" firstCol="1" lastRow="1" lastCol="1" bandRow="1" bandCol="1"/>
              <a:tblGrid>
                <a:gridCol w="672560"/>
                <a:gridCol w="336280"/>
                <a:gridCol w="784653"/>
                <a:gridCol w="728606"/>
                <a:gridCol w="728606"/>
              </a:tblGrid>
              <a:tr h="208521">
                <a:tc>
                  <a:txBody>
                    <a:bodyPr/>
                    <a:lstStyle/>
                    <a:p>
                      <a:pP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Area</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Num.</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Ground Truth (%)</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Classifier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Expert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Groenfontein</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0.47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11.00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8.21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17.44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204735">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Matjiesvlei</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7.21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1b</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31.37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67.38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73.12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90.00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70.34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95.00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35.95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12.01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25.74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5.42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Rooiberg</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6.03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11.00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5.05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Grootkop</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8.05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0.22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0.51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34.38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71.27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208521">
                <a:tc gridSpan="3">
                  <a:txBody>
                    <a:bodyPr/>
                    <a:lstStyle/>
                    <a:p>
                      <a:pP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MAE (SAE)</a:t>
                      </a:r>
                      <a:r>
                        <a:rPr lang="en-GB" sz="700" b="1"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ZA"/>
                    </a:p>
                  </a:txBody>
                  <a:tcPr/>
                </a:tc>
                <a:tc hMerge="1">
                  <a:txBody>
                    <a:bodyPr/>
                    <a:lstStyle/>
                    <a:p>
                      <a:endParaRPr lang="en-ZA"/>
                    </a:p>
                  </a:txBody>
                  <a:tcPr/>
                </a:tc>
                <a:tc>
                  <a:txBody>
                    <a:bodyPr/>
                    <a:lstStyle/>
                    <a:p>
                      <a:pPr algn="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5.85% (4.65%)</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17.50% (20.98%)</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5935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26819672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2437478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1008113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3377482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a:t>
            </a:r>
            <a:endParaRPr lang="en-US" altLang="en-US" sz="3200" dirty="0">
              <a:solidFill>
                <a:srgbClr val="1F497D"/>
              </a:solidFill>
              <a:ea typeface="Microsoft YaHei" panose="020B0503020204020204" pitchFamily="34" charset="-122"/>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l="4988" r="4988" b="4977"/>
          <a:stretch>
            <a:fillRect/>
          </a:stretch>
        </p:blipFill>
        <p:spPr bwMode="auto">
          <a:xfrm>
            <a:off x="1871663" y="1368425"/>
            <a:ext cx="5400675" cy="4889500"/>
          </a:xfrm>
          <a:prstGeom prst="rect">
            <a:avLst/>
          </a:prstGeom>
          <a:noFill/>
          <a:ln>
            <a:noFill/>
          </a:ln>
          <a:effectLst/>
          <a:extLst>
            <a:ext uri="{909E8E84-426E-40DD-AFC4-6F175D3DCCD1}">
              <a14:hiddenFill xmlns:a14="http://schemas.microsoft.com/office/drawing/2010/main">
                <a:blipFill dpi="0" rotWithShape="0">
                  <a:blip/>
                  <a:srcRect l="4988" r="4988" b="497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5" name="Text Box 3"/>
          <p:cNvSpPr txBox="1">
            <a:spLocks noChangeArrowheads="1"/>
          </p:cNvSpPr>
          <p:nvPr/>
        </p:nvSpPr>
        <p:spPr bwMode="auto">
          <a:xfrm>
            <a:off x="3095625" y="6119813"/>
            <a:ext cx="30765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a:ea typeface="Microsoft YaHei" panose="020B0503020204020204" pitchFamily="34" charset="-122"/>
              </a:rPr>
              <a:t>Classification Close-up</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4578" name="Text Box 2"/>
          <p:cNvSpPr txBox="1">
            <a:spLocks noChangeArrowheads="1"/>
          </p:cNvSpPr>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Eisfelder C, Kuenzer C &amp; Dech S 2012. Derivation of biomass information for semi-arid areas using remote-sensing data. International Journal of Remote Sensing 33 (9): 2937–2984.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Forsyth G, Vlok J &amp; Reyers B 2008. Retention and restoration of the biodiversity of the Little Karoo. CSIR Report No CSIR/NRE/ECO/ER/2008/0118/C. Critical Ecosystem Partnership Fund, CSIR.</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Lu D 2006. The potential and challenge of remote sensing based biomass estimation. International Journal of Remote Sensing 27 (7): 1297-1328.</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Marais C, Cowling RM &amp; Powell M 2009. Establishing the platform for a carbon sequestration market in South Africa: The Working for Woodlands Subtropical Thicket Restoration Programme. In XIII World Forestry Congress, 1-13. Buenos Aires, Argentina.</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Mills AJ, Cowling RM, Fey M, Kerley G, Donaldson J, Sigwela A, Skowno A &amp; Rundel P 2005. Effects of goat pastoralism on ecosystem carbon storage in semiarid thicket , Eastern Cape , South Africa. Austral Ecology 30: 797-804.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Mills AJ &amp; Cowling RM 2006. Rate of carbon sequestration at two thicket restoration sites in the Eastern Cape, South Africa. Restoration Ecology 14 (1): 38-49.</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Thompson M, Vlok J, Rouget M, Hoffman MT &amp; Cowling RM 2009. Mapping grazing-induced degradation in a semi-arid environment: A rapid and cost effective approach for assessment and monitoring. Environmental Management 43: 585-596.</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Vlok J, Cowling RM &amp; Wolf T 2005. A vegetation map for the Little Karoo. Unpublished maps and report for a SKEP project supported by CEPF grant no 1064410304.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Chandelier L, &amp; Martinoty G 2009. A radiometric aerial triangulation for the equalization of digital aerial images and orthoimages.</a:t>
            </a:r>
            <a:r>
              <a:rPr lang="en-GB" altLang="en-US" sz="1500" i="1">
                <a:ea typeface="Microsoft YaHei" panose="020B0503020204020204" pitchFamily="34" charset="-122"/>
              </a:rPr>
              <a:t> Photogrammetric Engineering &amp; Remote Sensing</a:t>
            </a:r>
            <a:r>
              <a:rPr lang="en-GB" altLang="en-US" sz="1500">
                <a:ea typeface="Microsoft YaHei" panose="020B0503020204020204" pitchFamily="34" charset="-122"/>
              </a:rPr>
              <a:t> 75(2), 193–200.</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Collings S, Caccetta P, Campbell N &amp; Wu X 2011. Empirical models for radiometric calibration of digital aerial frame mosaics. </a:t>
            </a:r>
            <a:r>
              <a:rPr lang="en-GB" altLang="en-US" sz="1500" i="1">
                <a:ea typeface="Microsoft YaHei" panose="020B0503020204020204" pitchFamily="34" charset="-122"/>
              </a:rPr>
              <a:t>IEEE Transactions on Geoscience and Remote Sensing</a:t>
            </a:r>
            <a:r>
              <a:rPr lang="en-GB" altLang="en-US" sz="1500">
                <a:ea typeface="Microsoft YaHei" panose="020B0503020204020204" pitchFamily="34" charset="-122"/>
              </a:rPr>
              <a:t> 49(7), 2573–2588.</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Jain A, Duin R, &amp; Mao J 2000. Statistical pattern recognition : A review. </a:t>
            </a:r>
            <a:r>
              <a:rPr lang="en-GB" altLang="en-US" sz="1500" i="1">
                <a:ea typeface="Microsoft YaHei" panose="020B0503020204020204" pitchFamily="34" charset="-122"/>
              </a:rPr>
              <a:t>IEEE Transactions on Pattern Analysis and Machine Intelligence</a:t>
            </a:r>
            <a:r>
              <a:rPr lang="en-GB" altLang="en-US" sz="1500">
                <a:ea typeface="Microsoft YaHei" panose="020B0503020204020204" pitchFamily="34" charset="-122"/>
              </a:rPr>
              <a:t>, 22(1), 4–37.</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Jiang G-M &amp; Li Z-L 2009. Cross-calibration of MSG1-SEVIRI infrared channels with Terra-MODIS channels. </a:t>
            </a:r>
            <a:r>
              <a:rPr lang="en-GB" altLang="en-US" sz="1500" i="1">
                <a:ea typeface="Microsoft YaHei" panose="020B0503020204020204" pitchFamily="34" charset="-122"/>
              </a:rPr>
              <a:t>International Journal of Remote Sensing</a:t>
            </a:r>
            <a:r>
              <a:rPr lang="en-GB" altLang="en-US" sz="1500">
                <a:ea typeface="Microsoft YaHei" panose="020B0503020204020204" pitchFamily="34" charset="-122"/>
              </a:rPr>
              <a:t> 30(3), 753–769.</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Li L, Yang J &amp; Wang Y 2012. Cross-calibration of HJ-1B/CCD1 image based on Aqua/MODIS data. </a:t>
            </a:r>
            <a:r>
              <a:rPr lang="en-GB" altLang="en-US" sz="1500" i="1">
                <a:ea typeface="Microsoft YaHei" panose="020B0503020204020204" pitchFamily="34" charset="-122"/>
              </a:rPr>
              <a:t>2012 Second International Workshop on Earth Observation and Remote Sensing Applications,</a:t>
            </a:r>
            <a:r>
              <a:rPr lang="en-GB" altLang="en-US" sz="1500">
                <a:ea typeface="Microsoft YaHei" panose="020B0503020204020204" pitchFamily="34" charset="-122"/>
              </a:rPr>
              <a:t> 1–4.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Strahler A 1999 MODIS BRDF Albedo Product : Algorithm Theoretical Basis Document, 1–53.</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Eisfelder C, Kuenzer C &amp; Dech S 2012. Derivation of biomass information for semi-arid areas using remote-sensing data. </a:t>
            </a:r>
            <a:r>
              <a:rPr lang="en-GB" altLang="en-US" sz="1500" i="1">
                <a:ea typeface="Microsoft YaHei" panose="020B0503020204020204" pitchFamily="34" charset="-122"/>
              </a:rPr>
              <a:t>International Journal of Remote Sensing</a:t>
            </a:r>
            <a:r>
              <a:rPr lang="en-GB" altLang="en-US" sz="1500">
                <a:ea typeface="Microsoft YaHei" panose="020B0503020204020204" pitchFamily="34" charset="-122"/>
              </a:rPr>
              <a:t> 33 (9): 2937–2984.</a:t>
            </a:r>
          </a:p>
          <a:p>
            <a:pPr>
              <a:lnSpc>
                <a:spcPct val="90000"/>
              </a:lnSpc>
              <a:spcBef>
                <a:spcPts val="375"/>
              </a:spcBef>
              <a:buClrTx/>
              <a:buSzPct val="85000"/>
              <a:buFontTx/>
              <a:buNone/>
            </a:pPr>
            <a:endParaRPr lang="en-GB" altLang="en-US" sz="1500">
              <a:ea typeface="Microsoft YaHei" panose="020B0503020204020204" pitchFamily="34" charset="-122"/>
            </a:endParaRPr>
          </a:p>
          <a:p>
            <a:pPr>
              <a:lnSpc>
                <a:spcPct val="90000"/>
              </a:lnSpc>
              <a:spcBef>
                <a:spcPts val="375"/>
              </a:spcBef>
              <a:buClrTx/>
              <a:buSzPct val="85000"/>
              <a:buFontTx/>
              <a:buNone/>
            </a:pPr>
            <a:endParaRPr lang="en-GB" altLang="en-US" sz="150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dirty="0">
                <a:solidFill>
                  <a:srgbClr val="1F497D"/>
                </a:solidFill>
                <a:ea typeface="Microsoft YaHei" panose="020B0503020204020204" pitchFamily="34" charset="-122"/>
              </a:rPr>
              <a:t>Questions?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457200" y="533400"/>
            <a:ext cx="8226425" cy="987425"/>
          </a:xfrm>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t>Background</a:t>
            </a:r>
          </a:p>
        </p:txBody>
      </p:sp>
      <p:sp>
        <p:nvSpPr>
          <p:cNvPr id="9218" name="Text Box 2"/>
          <p:cNvSpPr txBox="1">
            <a:spLocks noChangeArrowheads="1"/>
          </p:cNvSpPr>
          <p:nvPr/>
        </p:nvSpPr>
        <p:spPr bwMode="auto">
          <a:xfrm>
            <a:off x="457200" y="1600200"/>
            <a:ext cx="8229600" cy="2719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Restoration of degraded </a:t>
            </a:r>
            <a:r>
              <a:rPr lang="en-GB" altLang="en-US" dirty="0" err="1">
                <a:ea typeface="Microsoft YaHei" panose="020B0503020204020204" pitchFamily="34" charset="-122"/>
              </a:rPr>
              <a:t>Spekboom</a:t>
            </a:r>
            <a:r>
              <a:rPr lang="en-GB" altLang="en-US" dirty="0">
                <a:ea typeface="Microsoft YaHei" panose="020B0503020204020204" pitchFamily="34" charset="-122"/>
              </a:rPr>
              <a:t> habitat is beneficial from a number of perspectives.</a:t>
            </a:r>
          </a:p>
          <a:p>
            <a:pPr>
              <a:spcBef>
                <a:spcPts val="450"/>
              </a:spcBef>
              <a:buClr>
                <a:srgbClr val="4F81BD"/>
              </a:buClr>
              <a:buSzPct val="85000"/>
              <a:buFont typeface="Arial" panose="020B0604020202020204" pitchFamily="34" charset="0"/>
              <a:buChar char="•"/>
            </a:pPr>
            <a:r>
              <a:rPr lang="en-GB" altLang="en-US" dirty="0" err="1">
                <a:ea typeface="Microsoft YaHei" panose="020B0503020204020204" pitchFamily="34" charset="-122"/>
              </a:rPr>
              <a:t>Spekboom</a:t>
            </a:r>
            <a:r>
              <a:rPr lang="en-GB" altLang="en-US" dirty="0">
                <a:ea typeface="Microsoft YaHei" panose="020B0503020204020204" pitchFamily="34" charset="-122"/>
              </a:rPr>
              <a:t> canopy cover maps are needed to help select and monitor restoration sites.</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Canopy cover provides information on the level of degradation, economic feasibility and progress of restoration.</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There is an initiative to involve private land owners in restoration.  Canopy cover maps at 1:10000 scale are required to work at a farm level.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dirty="0" smtClean="0">
                <a:solidFill>
                  <a:srgbClr val="1F497D"/>
                </a:solidFill>
                <a:ea typeface="Microsoft YaHei" panose="020B0503020204020204" pitchFamily="34" charset="-122"/>
              </a:rPr>
              <a:t>Objectives</a:t>
            </a:r>
            <a:endParaRPr lang="en-US" altLang="en-US" sz="3200" dirty="0">
              <a:solidFill>
                <a:srgbClr val="1F497D"/>
              </a:solidFill>
              <a:ea typeface="Microsoft YaHei" panose="020B0503020204020204" pitchFamily="34" charset="-122"/>
            </a:endParaRPr>
          </a:p>
        </p:txBody>
      </p:sp>
      <p:sp>
        <p:nvSpPr>
          <p:cNvPr id="10242"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US" altLang="en-US" dirty="0" smtClean="0">
                <a:ea typeface="Microsoft YaHei" panose="020B0503020204020204" pitchFamily="34" charset="-122"/>
              </a:rPr>
              <a:t>Perform </a:t>
            </a:r>
            <a:r>
              <a:rPr lang="en-US" altLang="en-US" dirty="0">
                <a:ea typeface="Microsoft YaHei" panose="020B0503020204020204" pitchFamily="34" charset="-122"/>
              </a:rPr>
              <a:t>a field study to establish reference sites with ground truth.</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Source and calibrate imagery from National Geo-spatial Information (NGI).</a:t>
            </a:r>
          </a:p>
          <a:p>
            <a:pPr>
              <a:spcBef>
                <a:spcPts val="450"/>
              </a:spcBef>
              <a:buClr>
                <a:srgbClr val="4F81BD"/>
              </a:buClr>
              <a:buSzPct val="85000"/>
              <a:buFont typeface="Arial" panose="020B0604020202020204" pitchFamily="34" charset="0"/>
              <a:buChar char="•"/>
            </a:pPr>
            <a:r>
              <a:rPr lang="en-US" altLang="en-US" dirty="0">
                <a:ea typeface="Microsoft YaHei" panose="020B0503020204020204" pitchFamily="34" charset="-122"/>
              </a:rPr>
              <a:t>Develop a classifier that distinguishes </a:t>
            </a:r>
            <a:r>
              <a:rPr lang="en-US" altLang="en-US" dirty="0" err="1">
                <a:ea typeface="Microsoft YaHei" panose="020B0503020204020204" pitchFamily="34" charset="-122"/>
              </a:rPr>
              <a:t>Spekboom</a:t>
            </a:r>
            <a:r>
              <a:rPr lang="en-US" altLang="en-US" dirty="0">
                <a:ea typeface="Microsoft YaHei" panose="020B0503020204020204" pitchFamily="34" charset="-122"/>
              </a:rPr>
              <a:t> from surrounding vegetation &amp;   determine </a:t>
            </a:r>
            <a:r>
              <a:rPr lang="en-US" altLang="en-US" dirty="0" err="1">
                <a:ea typeface="Microsoft YaHei" panose="020B0503020204020204" pitchFamily="34" charset="-122"/>
              </a:rPr>
              <a:t>Spekboom</a:t>
            </a:r>
            <a:r>
              <a:rPr lang="en-US" altLang="en-US" dirty="0">
                <a:ea typeface="Microsoft YaHei" panose="020B0503020204020204" pitchFamily="34" charset="-122"/>
              </a:rPr>
              <a:t> canopy cover from the classification results</a:t>
            </a:r>
            <a:r>
              <a:rPr lang="en-US" altLang="en-US" dirty="0" smtClean="0">
                <a:ea typeface="Microsoft YaHei" panose="020B0503020204020204" pitchFamily="34" charset="-122"/>
              </a:rPr>
              <a:t>.</a:t>
            </a:r>
            <a:endParaRPr lang="en-US"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457200" y="533400"/>
            <a:ext cx="8226425" cy="987425"/>
          </a:xfrm>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t>Rationale</a:t>
            </a:r>
          </a:p>
        </p:txBody>
      </p:sp>
      <p:sp>
        <p:nvSpPr>
          <p:cNvPr id="11266" name="Text Box 2"/>
          <p:cNvSpPr txBox="1">
            <a:spLocks noChangeArrowheads="1"/>
          </p:cNvSpPr>
          <p:nvPr/>
        </p:nvSpPr>
        <p:spPr bwMode="auto">
          <a:xfrm>
            <a:off x="457200" y="1600200"/>
            <a:ext cx="8229600" cy="221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a:ea typeface="Microsoft YaHei" panose="020B0503020204020204" pitchFamily="34" charset="-122"/>
              </a:rPr>
              <a:t>Measures of canopy cover can be used to infer biomass. </a:t>
            </a:r>
          </a:p>
          <a:p>
            <a:pPr>
              <a:spcBef>
                <a:spcPts val="450"/>
              </a:spcBef>
              <a:buClr>
                <a:srgbClr val="4F81BD"/>
              </a:buClr>
              <a:buSzPct val="85000"/>
              <a:buFont typeface="Arial" panose="020B0604020202020204" pitchFamily="34" charset="0"/>
              <a:buChar char="•"/>
            </a:pPr>
            <a:r>
              <a:rPr lang="en-ZA" altLang="en-US"/>
              <a:t>VHR (0.5m) NGI imagery has not been used for automated vegetation monitoring. </a:t>
            </a:r>
          </a:p>
          <a:p>
            <a:pPr>
              <a:spcBef>
                <a:spcPts val="450"/>
              </a:spcBef>
              <a:buClr>
                <a:srgbClr val="4F81BD"/>
              </a:buClr>
              <a:buSzPct val="85000"/>
              <a:buFont typeface="Arial" panose="020B0604020202020204" pitchFamily="34" charset="0"/>
              <a:buChar char="•"/>
            </a:pPr>
            <a:r>
              <a:rPr lang="en-ZA" altLang="en-US"/>
              <a:t>Use of VHR imagery for environmental monitoring of large areas is uncommon. </a:t>
            </a:r>
          </a:p>
          <a:p>
            <a:pPr>
              <a:spcBef>
                <a:spcPts val="450"/>
              </a:spcBef>
              <a:buClr>
                <a:srgbClr val="4F81BD"/>
              </a:buClr>
              <a:buSzPct val="85000"/>
              <a:buFont typeface="Arial" panose="020B0604020202020204" pitchFamily="34" charset="0"/>
              <a:buChar char="•"/>
            </a:pPr>
            <a:r>
              <a:rPr lang="en-ZA" altLang="en-US"/>
              <a:t>Arid regions present some remote sensing challenges not typically encountered in forests. </a:t>
            </a:r>
          </a:p>
          <a:p>
            <a:pPr>
              <a:spcBef>
                <a:spcPts val="450"/>
              </a:spcBef>
              <a:buClr>
                <a:srgbClr val="4F81BD"/>
              </a:buClr>
              <a:buSzPct val="85000"/>
              <a:buFont typeface="Arial" panose="020B0604020202020204" pitchFamily="34" charset="0"/>
              <a:buChar char="•"/>
            </a:pPr>
            <a:r>
              <a:rPr lang="en-ZA" altLang="en-US"/>
              <a:t>Dealing with sources of unwanted variation.</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3816350"/>
            <a:ext cx="3600450" cy="269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3816350"/>
            <a:ext cx="3600450" cy="269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descr="D:\Data\Development\Projects\MSc GeoInformatics\Docs\My Docs\Thesis\StudyAreaMap.png"/>
          <p:cNvPicPr/>
          <p:nvPr/>
        </p:nvPicPr>
        <p:blipFill>
          <a:blip r:embed="rId3" cstate="print">
            <a:extLst>
              <a:ext uri="{28A0092B-C50C-407E-A947-70E740481C1C}">
                <a14:useLocalDpi xmlns:a14="http://schemas.microsoft.com/office/drawing/2010/main" val="0"/>
              </a:ext>
            </a:extLst>
          </a:blip>
          <a:srcRect t="28690"/>
          <a:stretch>
            <a:fillRect/>
          </a:stretch>
        </p:blipFill>
        <p:spPr bwMode="auto">
          <a:xfrm>
            <a:off x="1043608" y="1524000"/>
            <a:ext cx="6747792" cy="3816424"/>
          </a:xfrm>
          <a:prstGeom prst="rect">
            <a:avLst/>
          </a:prstGeom>
          <a:noFill/>
          <a:ln>
            <a:noFill/>
          </a:ln>
        </p:spPr>
      </p:pic>
      <p:sp>
        <p:nvSpPr>
          <p:cNvPr id="1228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Study Area</a:t>
            </a:r>
          </a:p>
        </p:txBody>
      </p:sp>
      <p:sp>
        <p:nvSpPr>
          <p:cNvPr id="12290" name="Text Box 2"/>
          <p:cNvSpPr txBox="1">
            <a:spLocks noChangeArrowheads="1"/>
          </p:cNvSpPr>
          <p:nvPr/>
        </p:nvSpPr>
        <p:spPr bwMode="auto">
          <a:xfrm>
            <a:off x="456496" y="5445224"/>
            <a:ext cx="8216634" cy="11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sz="1600" dirty="0">
                <a:ea typeface="Microsoft YaHei" panose="020B0503020204020204" pitchFamily="34" charset="-122"/>
              </a:rPr>
              <a:t>Subtropical thicket makes up 35% of the Little Karoo of which roughly 90% is degraded to some extent. </a:t>
            </a:r>
          </a:p>
        </p:txBody>
      </p:sp>
    </p:spTree>
    <p:extLst>
      <p:ext uri="{BB962C8B-B14F-4D97-AF65-F5344CB8AC3E}">
        <p14:creationId xmlns:p14="http://schemas.microsoft.com/office/powerpoint/2010/main" val="1962204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Study Area</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899592" y="1484784"/>
            <a:ext cx="6624736" cy="3096344"/>
          </a:xfrm>
          <a:prstGeom prst="rect">
            <a:avLst/>
          </a:prstGeom>
        </p:spPr>
      </p:pic>
      <p:sp>
        <p:nvSpPr>
          <p:cNvPr id="12290" name="Text Box 2"/>
          <p:cNvSpPr txBox="1">
            <a:spLocks noChangeArrowheads="1"/>
          </p:cNvSpPr>
          <p:nvPr/>
        </p:nvSpPr>
        <p:spPr bwMode="auto">
          <a:xfrm>
            <a:off x="395536" y="4797152"/>
            <a:ext cx="8216634" cy="1756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Relevant </a:t>
            </a:r>
            <a:r>
              <a:rPr lang="en-GB" altLang="en-US" sz="1600" dirty="0">
                <a:ea typeface="Microsoft YaHei" panose="020B0503020204020204" pitchFamily="34" charset="-122"/>
              </a:rPr>
              <a:t>studies have been performed in the area which provide useful ancillary and validation data.</a:t>
            </a:r>
          </a:p>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Area </a:t>
            </a:r>
            <a:r>
              <a:rPr lang="en-GB" altLang="en-US" sz="1600" dirty="0">
                <a:ea typeface="Microsoft YaHei" panose="020B0503020204020204" pitchFamily="34" charset="-122"/>
              </a:rPr>
              <a:t>was chosen to incorporate as much variation as possible.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Field Study and Ground Truthing</a:t>
            </a:r>
          </a:p>
        </p:txBody>
      </p:sp>
      <p:sp>
        <p:nvSpPr>
          <p:cNvPr id="13314" name="Text Box 2"/>
          <p:cNvSpPr txBox="1">
            <a:spLocks noChangeArrowheads="1"/>
          </p:cNvSpPr>
          <p:nvPr/>
        </p:nvSpPr>
        <p:spPr bwMode="auto">
          <a:xfrm>
            <a:off x="411163" y="4295775"/>
            <a:ext cx="8229600" cy="218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Ground </a:t>
            </a:r>
            <a:r>
              <a:rPr lang="en-GB" altLang="en-US" dirty="0" err="1">
                <a:ea typeface="Microsoft YaHei" panose="020B0503020204020204" pitchFamily="34" charset="-122"/>
              </a:rPr>
              <a:t>truthing</a:t>
            </a:r>
            <a:r>
              <a:rPr lang="en-GB" altLang="en-US" dirty="0">
                <a:ea typeface="Microsoft YaHei" panose="020B0503020204020204" pitchFamily="34" charset="-122"/>
              </a:rPr>
              <a:t> exercise conducted in collaboration with Jan </a:t>
            </a:r>
            <a:r>
              <a:rPr lang="en-GB" altLang="en-US" dirty="0" err="1">
                <a:ea typeface="Microsoft YaHei" panose="020B0503020204020204" pitchFamily="34" charset="-122"/>
              </a:rPr>
              <a:t>Vlok</a:t>
            </a:r>
            <a:r>
              <a:rPr lang="en-GB" altLang="en-US" dirty="0">
                <a:ea typeface="Microsoft YaHei" panose="020B0503020204020204" pitchFamily="34" charset="-122"/>
              </a:rPr>
              <a:t>.</a:t>
            </a: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20 </a:t>
            </a:r>
            <a:r>
              <a:rPr lang="en-GB" altLang="en-US" dirty="0">
                <a:ea typeface="Microsoft YaHei" panose="020B0503020204020204" pitchFamily="34" charset="-122"/>
              </a:rPr>
              <a:t>sites of roughly a hectare each were selected to encompass variation in geology, biome and level of degradation. </a:t>
            </a:r>
          </a:p>
          <a:p>
            <a:pPr algn="just">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Boundary polygons were recorded with a DGPS device.  </a:t>
            </a:r>
          </a:p>
          <a:p>
            <a:pPr algn="just">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Estimates of canopy cover inside the polygons were established visually and reference photos captured.  </a:t>
            </a:r>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3773"/>
          <a:stretch/>
        </p:blipFill>
        <p:spPr bwMode="auto">
          <a:xfrm>
            <a:off x="4726360" y="1483798"/>
            <a:ext cx="3650878" cy="26198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p:nvPr/>
        </p:nvPicPr>
        <p:blipFill>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tretch>
            <a:fillRect/>
          </a:stretch>
        </p:blipFill>
        <p:spPr>
          <a:xfrm>
            <a:off x="539552" y="1412776"/>
            <a:ext cx="4104456" cy="273630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Completed Work: Image </a:t>
            </a:r>
            <a:r>
              <a:rPr lang="en-US" altLang="en-US" sz="3200" dirty="0">
                <a:solidFill>
                  <a:srgbClr val="1F497D"/>
                </a:solidFill>
                <a:ea typeface="Microsoft YaHei" panose="020B0503020204020204" pitchFamily="34" charset="-122"/>
              </a:rPr>
              <a:t>Calibration</a:t>
            </a:r>
          </a:p>
        </p:txBody>
      </p:sp>
      <p:sp>
        <p:nvSpPr>
          <p:cNvPr id="14338" name="Text Box 2"/>
          <p:cNvSpPr txBox="1">
            <a:spLocks noChangeArrowheads="1"/>
          </p:cNvSpPr>
          <p:nvPr/>
        </p:nvSpPr>
        <p:spPr bwMode="auto">
          <a:xfrm>
            <a:off x="457200" y="1600200"/>
            <a:ext cx="8229600" cy="235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err="1">
                <a:ea typeface="Microsoft YaHei" panose="020B0503020204020204" pitchFamily="34" charset="-122"/>
              </a:rPr>
              <a:t>Radiometrically</a:t>
            </a:r>
            <a:r>
              <a:rPr lang="en-GB" altLang="en-US" dirty="0">
                <a:ea typeface="Microsoft YaHei" panose="020B0503020204020204" pitchFamily="34" charset="-122"/>
              </a:rPr>
              <a:t> and geometrically calibrated/consistent imagery is required for study area.</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None of available NGI imagery satisfies these requirements</a:t>
            </a:r>
            <a:r>
              <a:rPr lang="en-GB" altLang="en-US" dirty="0" smtClean="0">
                <a:ea typeface="Microsoft YaHei" panose="020B0503020204020204" pitchFamily="34" charset="-122"/>
              </a:rPr>
              <a:t>.</a:t>
            </a: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Raw imagery was obtained, calibrated for camera effects and </a:t>
            </a:r>
            <a:r>
              <a:rPr lang="en-GB" altLang="en-US" dirty="0" err="1" smtClean="0">
                <a:ea typeface="Microsoft YaHei" panose="020B0503020204020204" pitchFamily="34" charset="-122"/>
              </a:rPr>
              <a:t>orthorectified</a:t>
            </a:r>
            <a:r>
              <a:rPr lang="en-GB" altLang="en-US" dirty="0" smtClean="0">
                <a:ea typeface="Microsoft YaHei" panose="020B0503020204020204" pitchFamily="34" charset="-122"/>
              </a:rPr>
              <a:t>.</a:t>
            </a:r>
          </a:p>
          <a:p>
            <a:pPr marL="0" indent="0">
              <a:spcBef>
                <a:spcPts val="600"/>
              </a:spcBef>
              <a:buClr>
                <a:srgbClr val="4F81BD"/>
              </a:buClr>
              <a:buSzPct val="85000"/>
            </a:pPr>
            <a:endParaRPr lang="en-GB" altLang="en-US" dirty="0">
              <a:ea typeface="Microsoft YaHei" panose="020B0503020204020204" pitchFamily="34" charset="-122"/>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4248150"/>
            <a:ext cx="8496300" cy="2016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7672</TotalTime>
  <Words>3245</Words>
  <Application>Microsoft Office PowerPoint</Application>
  <PresentationFormat>On-screen Show (4:3)</PresentationFormat>
  <Paragraphs>433</Paragraphs>
  <Slides>28</Slides>
  <Notes>28</Notes>
  <HiddenSlides>8</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28</vt:i4>
      </vt:variant>
    </vt:vector>
  </HeadingPairs>
  <TitlesOfParts>
    <vt:vector size="38" baseType="lpstr">
      <vt:lpstr>Microsoft YaHei</vt:lpstr>
      <vt:lpstr>Arial</vt:lpstr>
      <vt:lpstr>Calibri</vt:lpstr>
      <vt:lpstr>Segoe UI</vt:lpstr>
      <vt:lpstr>Times New Roman</vt:lpstr>
      <vt:lpstr>Office Theme</vt:lpstr>
      <vt:lpstr>Office Theme</vt:lpstr>
      <vt:lpstr>Office Theme</vt:lpstr>
      <vt:lpstr>Office Theme</vt:lpstr>
      <vt:lpstr>Office Theme</vt:lpstr>
      <vt:lpstr>PowerPoint Presentation</vt:lpstr>
      <vt:lpstr>PowerPoint Presentation</vt:lpstr>
      <vt:lpstr>Background</vt:lpstr>
      <vt:lpstr>PowerPoint Presentation</vt:lpstr>
      <vt:lpstr>Rationale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High Resolution Remote Sensing of Portulacaria afra Canopy Cover</dc:title>
  <dc:creator>Harris, Dugal</dc:creator>
  <cp:lastModifiedBy>dugalh</cp:lastModifiedBy>
  <cp:revision>151</cp:revision>
  <cp:lastPrinted>1601-01-01T00:00:00Z</cp:lastPrinted>
  <dcterms:created xsi:type="dcterms:W3CDTF">2006-08-16T00:00:00Z</dcterms:created>
  <dcterms:modified xsi:type="dcterms:W3CDTF">2016-08-22T15:34:50Z</dcterms:modified>
</cp:coreProperties>
</file>